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7" r:id="rId2"/>
    <p:sldId id="273" r:id="rId3"/>
    <p:sldId id="282" r:id="rId4"/>
    <p:sldId id="283" r:id="rId5"/>
    <p:sldId id="285" r:id="rId6"/>
    <p:sldId id="294" r:id="rId7"/>
    <p:sldId id="286" r:id="rId8"/>
    <p:sldId id="289" r:id="rId9"/>
    <p:sldId id="270" r:id="rId10"/>
    <p:sldId id="266" r:id="rId11"/>
    <p:sldId id="287" r:id="rId12"/>
    <p:sldId id="291" r:id="rId13"/>
    <p:sldId id="292" r:id="rId14"/>
    <p:sldId id="260" r:id="rId15"/>
    <p:sldId id="267" r:id="rId16"/>
    <p:sldId id="293" r:id="rId17"/>
    <p:sldId id="261" r:id="rId18"/>
    <p:sldId id="262" r:id="rId19"/>
    <p:sldId id="280" r:id="rId20"/>
    <p:sldId id="269" r:id="rId2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20000"/>
      </a:spcBef>
      <a:spcAft>
        <a:spcPct val="0"/>
      </a:spcAft>
      <a:buClr>
        <a:schemeClr val="tx2"/>
      </a:buClr>
      <a:buSzPct val="50000"/>
      <a:buFont typeface="Wingdings 2" pitchFamily="18" charset="2"/>
      <a:defRPr sz="3200" b="1" kern="1200">
        <a:solidFill>
          <a:srgbClr val="FFFFFF"/>
        </a:solidFill>
        <a:latin typeface="Calibri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tx2"/>
      </a:buClr>
      <a:buSzPct val="50000"/>
      <a:buFont typeface="Wingdings 2" pitchFamily="18" charset="2"/>
      <a:defRPr sz="3200" b="1" kern="1200">
        <a:solidFill>
          <a:srgbClr val="FFFFFF"/>
        </a:solidFill>
        <a:latin typeface="Calibri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tx2"/>
      </a:buClr>
      <a:buSzPct val="50000"/>
      <a:buFont typeface="Wingdings 2" pitchFamily="18" charset="2"/>
      <a:defRPr sz="3200" b="1" kern="1200">
        <a:solidFill>
          <a:srgbClr val="FFFFFF"/>
        </a:solidFill>
        <a:latin typeface="Calibri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tx2"/>
      </a:buClr>
      <a:buSzPct val="50000"/>
      <a:buFont typeface="Wingdings 2" pitchFamily="18" charset="2"/>
      <a:defRPr sz="3200" b="1" kern="1200">
        <a:solidFill>
          <a:srgbClr val="FFFFFF"/>
        </a:solidFill>
        <a:latin typeface="Calibri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tx2"/>
      </a:buClr>
      <a:buSzPct val="50000"/>
      <a:buFont typeface="Wingdings 2" pitchFamily="18" charset="2"/>
      <a:defRPr sz="3200" b="1" kern="1200">
        <a:solidFill>
          <a:srgbClr val="FFFFFF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rgbClr val="FFFFFF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rgbClr val="FFFFFF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rgbClr val="FFFFFF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rgbClr val="FFFFFF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00"/>
    <a:srgbClr val="660066"/>
    <a:srgbClr val="006600"/>
    <a:srgbClr val="3399FF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4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928826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90912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0C126-3F1D-402D-8FB4-01FC3122E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00174"/>
            <a:ext cx="8229600" cy="48577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6CB97-64D7-4FA3-8E48-06E8198B0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2330" y="274638"/>
            <a:ext cx="1614470" cy="608332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543692" cy="60833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E0A5D-2BF3-44CE-A49B-B7D6DE5CB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6D377-DEA1-424C-8890-B962A6161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14676"/>
            <a:ext cx="7772400" cy="1500209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14488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5911D-E483-4AFB-952E-93EAF3261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800">
                <a:effectLst/>
              </a:defRPr>
            </a:lvl1pPr>
            <a:lvl2pPr algn="l">
              <a:defRPr sz="2400">
                <a:effectLst/>
              </a:defRPr>
            </a:lvl2pPr>
            <a:lvl3pPr algn="l">
              <a:defRPr sz="2000">
                <a:effectLst/>
              </a:defRPr>
            </a:lvl3pPr>
            <a:lvl4pPr algn="l">
              <a:defRPr sz="1800">
                <a:effectLst/>
              </a:defRPr>
            </a:lvl4pPr>
            <a:lvl5pPr algn="l"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94E4-5A22-4E94-BA27-8998E14BA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>
              <a:buNone/>
              <a:defRPr lang="zh-CN" altLang="en-US" sz="28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 lang="zh-CN" altLang="en-US" sz="24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2pPr>
            <a:lvl3pPr marL="914400" indent="0" algn="ctr">
              <a:buNone/>
              <a:defRPr lang="zh-CN" altLang="en-US" sz="20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3pPr>
            <a:lvl4pPr marL="1371600" indent="0" algn="ctr">
              <a:buNone/>
              <a:defRPr lang="zh-CN" altLang="en-US" sz="18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4pPr>
            <a:lvl5pPr marL="1828800" indent="0" algn="ctr">
              <a:buNone/>
              <a:defRPr lang="zh-CN" altLang="en-US" sz="16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183083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indent="0" algn="ctr">
              <a:buNone/>
              <a:defRPr lang="zh-CN" altLang="en-US" sz="2800" b="1" dirty="0" smtClean="0">
                <a:ln/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lang="zh-CN" altLang="en-US" sz="2400" b="1" dirty="0" smtClean="0">
                <a:ln/>
                <a:solidFill>
                  <a:schemeClr val="accent1"/>
                </a:solidFill>
                <a:effectLst/>
              </a:defRPr>
            </a:lvl2pPr>
            <a:lvl3pPr marL="914400" indent="0" algn="ctr">
              <a:buNone/>
              <a:defRPr lang="zh-CN" altLang="en-US" sz="2000" b="1" dirty="0" smtClean="0">
                <a:ln/>
                <a:solidFill>
                  <a:schemeClr val="accent1"/>
                </a:solidFill>
                <a:effectLst/>
              </a:defRPr>
            </a:lvl3pPr>
            <a:lvl4pPr marL="1371600" indent="0" algn="ctr">
              <a:buNone/>
              <a:defRPr lang="zh-CN" altLang="en-US" sz="1800" b="1" dirty="0" smtClean="0">
                <a:ln/>
                <a:solidFill>
                  <a:schemeClr val="accent1"/>
                </a:solidFill>
                <a:effectLst/>
              </a:defRPr>
            </a:lvl4pPr>
            <a:lvl5pPr marL="1828800" indent="0" algn="ctr">
              <a:buNone/>
              <a:defRPr lang="zh-CN" altLang="en-US" sz="1600" b="1" dirty="0" smtClean="0">
                <a:ln/>
                <a:solidFill>
                  <a:schemeClr val="accent1"/>
                </a:solidFill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4183083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880F6-F10B-4CD1-B97E-C15DC768D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9B28B-895C-4EA7-A052-2A09D958D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331DE-EFD7-462D-8E32-BA9A7D58E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08" y="5500702"/>
            <a:ext cx="8228639" cy="857256"/>
          </a:xfrm>
        </p:spPr>
        <p:txBody>
          <a:bodyPr/>
          <a:lstStyle>
            <a:lvl1pPr algn="ctr">
              <a:spcAft>
                <a:spcPts val="0"/>
              </a:spcAft>
              <a:defRPr sz="3200" b="1">
                <a:ln w="6350">
                  <a:solidFill>
                    <a:schemeClr val="tx2">
                      <a:tint val="5000"/>
                    </a:schemeClr>
                  </a:solidFill>
                  <a:prstDash val="solid"/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57166"/>
            <a:ext cx="5111750" cy="50720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714488"/>
            <a:ext cx="3008313" cy="3714776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400"/>
            </a:lvl1pPr>
            <a:lvl2pPr marL="457200" indent="0">
              <a:spcAft>
                <a:spcPts val="600"/>
              </a:spcAft>
              <a:buNone/>
              <a:defRPr sz="1200"/>
            </a:lvl2pPr>
            <a:lvl3pPr marL="914400" indent="0">
              <a:spcAft>
                <a:spcPts val="600"/>
              </a:spcAft>
              <a:buNone/>
              <a:defRPr sz="1000"/>
            </a:lvl3pPr>
            <a:lvl4pPr marL="1371600" indent="0">
              <a:spcAft>
                <a:spcPts val="600"/>
              </a:spcAft>
              <a:buNone/>
              <a:defRPr sz="900"/>
            </a:lvl4pPr>
            <a:lvl5pPr marL="1828800" indent="0">
              <a:spcAft>
                <a:spcPts val="60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FBE3-F5BC-43B6-A8C1-B27A24A99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88" y="428604"/>
            <a:ext cx="6172224" cy="566738"/>
          </a:xfrm>
        </p:spPr>
        <p:txBody>
          <a:bodyPr/>
          <a:lstStyle>
            <a:lvl1pPr algn="ctr">
              <a:defRPr sz="2800" b="1">
                <a:ln w="9525">
                  <a:solidFill>
                    <a:schemeClr val="tx2">
                      <a:tint val="5000"/>
                    </a:schemeClr>
                  </a:solidFill>
                  <a:prstDash val="solid"/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000" y="1151862"/>
            <a:ext cx="8172000" cy="4420278"/>
          </a:xfrm>
          <a:prstGeom prst="ellipse">
            <a:avLst/>
          </a:prstGeom>
          <a:ln w="25400" cap="flat" cmpd="sng" algn="ctr">
            <a:solidFill>
              <a:schemeClr val="accent5">
                <a:shade val="75000"/>
              </a:schemeClr>
            </a:solidFill>
            <a:prstDash val="solid"/>
          </a:ln>
          <a:effectLst>
            <a:glow rad="152400">
              <a:schemeClr val="accent5">
                <a:alpha val="75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95972"/>
            <a:ext cx="5486400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2B5C-EF09-40D1-8CB3-24946B5D1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715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spcBef>
                <a:spcPct val="0"/>
              </a:spcBef>
              <a:buClrTx/>
              <a:buSzTx/>
              <a:buFontTx/>
              <a:buNone/>
              <a:defRPr kumimoji="0" sz="1200" b="0"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C7D648D-A9E5-4A66-B5DA-9838D0B0D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6" r:id="rId2"/>
    <p:sldLayoutId id="214748379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slow" advClick="0" advTm="300000">
    <p:split orient="vert" dir="in"/>
  </p:transition>
  <p:txStyles>
    <p:titleStyle>
      <a:lvl1pPr algn="ctr" rtl="0" fontAlgn="base">
        <a:spcBef>
          <a:spcPct val="0"/>
        </a:spcBef>
        <a:spcAft>
          <a:spcPct val="0"/>
        </a:spcAft>
        <a:defRPr lang="zh-CN" altLang="en-US" sz="4400" b="1" kern="1200" dirty="0">
          <a:ln w="19050">
            <a:solidFill>
              <a:schemeClr val="tx2">
                <a:tint val="5000"/>
              </a:schemeClr>
            </a:solidFill>
            <a:prstDash val="solid"/>
          </a:ln>
          <a:solidFill>
            <a:srgbClr val="FF8000"/>
          </a:solidFill>
          <a:effectLst>
            <a:outerShdw blurRad="50800" dist="50800" dir="7500000" algn="tl">
              <a:srgbClr val="000000">
                <a:shade val="5000"/>
                <a:alpha val="3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8000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8000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8000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8000"/>
          </a:solidFill>
          <a:latin typeface="Tahoma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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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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0263" y="1509712"/>
            <a:ext cx="77724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chemeClr val="accent3"/>
                </a:solidFill>
              </a:rPr>
              <a:t>Наша экономичная квартира.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644900"/>
            <a:ext cx="6400800" cy="2819400"/>
          </a:xfrm>
        </p:spPr>
        <p:txBody>
          <a:bodyPr>
            <a:normAutofit/>
          </a:bodyPr>
          <a:lstStyle/>
          <a:p>
            <a:r>
              <a:rPr lang="ru-RU" sz="3200" b="1" smtClean="0">
                <a:solidFill>
                  <a:srgbClr val="FF6600"/>
                </a:solidFill>
              </a:rPr>
              <a:t>Козлова Екатерина,</a:t>
            </a:r>
          </a:p>
          <a:p>
            <a:r>
              <a:rPr lang="ru-RU" sz="3200" b="1" smtClean="0">
                <a:solidFill>
                  <a:srgbClr val="FF6600"/>
                </a:solidFill>
              </a:rPr>
              <a:t>Могилевский ЦТТ,</a:t>
            </a:r>
          </a:p>
          <a:p>
            <a:r>
              <a:rPr lang="ru-RU" sz="3200" b="1" smtClean="0">
                <a:solidFill>
                  <a:srgbClr val="FF6600"/>
                </a:solidFill>
              </a:rPr>
              <a:t>9А класс, СШ № 20</a:t>
            </a:r>
          </a:p>
          <a:p>
            <a:r>
              <a:rPr lang="ru-RU" sz="3200" b="1" smtClean="0">
                <a:solidFill>
                  <a:srgbClr val="FF6600"/>
                </a:solidFill>
              </a:rPr>
              <a:t>2011г.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179388" y="0"/>
            <a:ext cx="87137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i="1">
                <a:solidFill>
                  <a:schemeClr val="tx1"/>
                </a:solidFill>
                <a:latin typeface="Arial" charset="0"/>
              </a:rPr>
              <a:t>Кроме того, в нашей квартире стоят регуляторы тепловой энергии (это на батареи отопления). Мы сами можем кранами регулировать тепло в комнатах или вообще отключать батареи. Это очень удобно и экономично. </a:t>
            </a:r>
          </a:p>
        </p:txBody>
      </p:sp>
      <p:pic>
        <p:nvPicPr>
          <p:cNvPr id="22532" name="Picture 4" descr="тепловой датчик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1916113"/>
            <a:ext cx="8472488" cy="47656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3"/>
          <p:cNvSpPr txBox="1">
            <a:spLocks noChangeArrowheads="1"/>
          </p:cNvSpPr>
          <p:nvPr/>
        </p:nvSpPr>
        <p:spPr bwMode="auto">
          <a:xfrm>
            <a:off x="0" y="0"/>
            <a:ext cx="5940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3600" i="1">
                <a:solidFill>
                  <a:schemeClr val="tx1"/>
                </a:solidFill>
                <a:latin typeface="Arial" charset="0"/>
              </a:rPr>
              <a:t>У нас стоит счетчик на газ. </a:t>
            </a:r>
          </a:p>
        </p:txBody>
      </p:sp>
      <p:pic>
        <p:nvPicPr>
          <p:cNvPr id="25604" name="Picture 4" descr="счетчик газа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51538" y="0"/>
            <a:ext cx="3192462" cy="4221163"/>
          </a:xfrm>
          <a:prstGeom prst="rect">
            <a:avLst/>
          </a:prstGeom>
          <a:noFill/>
        </p:spPr>
      </p:pic>
      <p:pic>
        <p:nvPicPr>
          <p:cNvPr id="25605" name="Picture 5" descr="счетчик газа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50" y="3941763"/>
            <a:ext cx="4332288" cy="2916237"/>
          </a:xfrm>
          <a:prstGeom prst="rect">
            <a:avLst/>
          </a:prstGeo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0" y="3548063"/>
            <a:ext cx="5651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i="1">
                <a:solidFill>
                  <a:schemeClr val="tx1"/>
                </a:solidFill>
                <a:latin typeface="Arial" charset="0"/>
              </a:rPr>
              <a:t>наш счетчик прячется в шкафу на кухне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716463" y="4365625"/>
            <a:ext cx="417671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i="1">
                <a:solidFill>
                  <a:schemeClr val="tx1"/>
                </a:solidFill>
                <a:latin typeface="Arial" charset="0"/>
              </a:rPr>
              <a:t>Счетчик газа диафрагменный</a:t>
            </a:r>
            <a:endParaRPr lang="en-US" sz="2000" i="1">
              <a:solidFill>
                <a:schemeClr val="tx1"/>
              </a:solidFill>
              <a:latin typeface="Arial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US" sz="2000" i="1">
              <a:solidFill>
                <a:schemeClr val="tx1"/>
              </a:solidFill>
              <a:latin typeface="Arial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i="1">
                <a:solidFill>
                  <a:schemeClr val="tx1"/>
                </a:solidFill>
                <a:latin typeface="Arial" charset="0"/>
              </a:rPr>
              <a:t> Счётчик газа предназначен для измерения объёмного расхода газа, прошедшего через счётчик, в жилых домах и объектах социально-культурного назначения.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79388" y="1268413"/>
            <a:ext cx="5327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i="1">
                <a:solidFill>
                  <a:srgbClr val="660066"/>
                </a:solidFill>
                <a:latin typeface="Arial" charset="0"/>
              </a:rPr>
              <a:t>ГАЗ БЕЗ СЧЕТЧИКА - ДЕНЬГИ НА ВЕТЕР!</a:t>
            </a:r>
            <a:r>
              <a:rPr lang="ru-RU" sz="3600" b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 advClick="0" advTm="30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2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20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700"/>
                            </p:stCondLst>
                            <p:childTnLst>
                              <p:par>
                                <p:cTn id="4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900"/>
                            </p:stCondLst>
                            <p:childTnLst>
                              <p:par>
                                <p:cTn id="4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63" y="2667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3"/>
                </a:solidFill>
              </a:rPr>
              <a:t>Электричество тарифы</a:t>
            </a:r>
            <a:endParaRPr lang="ru-RU">
              <a:solidFill>
                <a:schemeClr val="accent3"/>
              </a:solidFill>
            </a:endParaRPr>
          </a:p>
        </p:txBody>
      </p:sp>
      <p:pic>
        <p:nvPicPr>
          <p:cNvPr id="26626" name="Picture 2" descr="http://freesmi.by/wp-content/uploads/2011/11/1277662158_lrpbgwlubh5hxjz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35375" y="1989138"/>
            <a:ext cx="517207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395288" y="1916113"/>
            <a:ext cx="3357562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2800">
                <a:solidFill>
                  <a:schemeClr val="tx1"/>
                </a:solidFill>
                <a:latin typeface="Arial" charset="0"/>
              </a:rPr>
              <a:t>C 19 ноября 2011 года тариф на услугу по передаче и распределению электрической энергии повышается до Br354 за 1 кВтч.</a:t>
            </a:r>
          </a:p>
        </p:txBody>
      </p:sp>
    </p:spTree>
  </p:cSld>
  <p:clrMapOvr>
    <a:masterClrMapping/>
  </p:clrMapOvr>
  <p:transition spd="slow" advClick="0" advTm="30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3"/>
              </a:solidFill>
            </a:endParaRPr>
          </a:p>
        </p:txBody>
      </p:sp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179388" y="1341438"/>
            <a:ext cx="88201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2400" i="1">
                <a:solidFill>
                  <a:schemeClr val="tx1"/>
                </a:solidFill>
                <a:latin typeface="Arial" charset="0"/>
              </a:rPr>
              <a:t>В Беларуси планируется вести дифференцированную оплату за потребленную электроэнергию. Предполагается, что при превышении определенного норматива потребления электрической энергии будет устанавливаться </a:t>
            </a:r>
            <a:br>
              <a:rPr lang="ru-RU" sz="2400" i="1">
                <a:solidFill>
                  <a:schemeClr val="tx1"/>
                </a:solidFill>
                <a:latin typeface="Arial" charset="0"/>
              </a:rPr>
            </a:br>
            <a:r>
              <a:rPr lang="ru-RU" sz="2400" i="1">
                <a:solidFill>
                  <a:schemeClr val="tx1"/>
                </a:solidFill>
                <a:latin typeface="Arial" charset="0"/>
              </a:rPr>
              <a:t>повышенныйтариф. Сейчас ведутся расчеты нормативов. Возможно, будет установлен норматив на каждого проживающего в квартире. Есть также вариант установления норматива потребления на семью. При этом предусматриваются льготы для определенных слоев населения.</a:t>
            </a:r>
          </a:p>
        </p:txBody>
      </p:sp>
    </p:spTree>
  </p:cSld>
  <p:clrMapOvr>
    <a:masterClrMapping/>
  </p:clrMapOvr>
  <p:transition spd="slow" advClick="0" advTm="30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3"/>
          <p:cNvSpPr txBox="1">
            <a:spLocks noChangeArrowheads="1"/>
          </p:cNvSpPr>
          <p:nvPr/>
        </p:nvSpPr>
        <p:spPr bwMode="auto">
          <a:xfrm>
            <a:off x="179388" y="2565400"/>
            <a:ext cx="7772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0" i="1">
                <a:solidFill>
                  <a:schemeClr val="tx1"/>
                </a:solidFill>
                <a:latin typeface="Arial" charset="0"/>
              </a:rPr>
              <a:t>Во всех комнатах у нас и коридоре только энергосберегающие лампочки. Они дороговаты, но со временем себя оправдывают. </a:t>
            </a:r>
          </a:p>
        </p:txBody>
      </p:sp>
      <p:pic>
        <p:nvPicPr>
          <p:cNvPr id="28676" name="Picture 4" descr="energy_lamps_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115888"/>
            <a:ext cx="4248150" cy="2371725"/>
          </a:xfrm>
          <a:prstGeom prst="rect">
            <a:avLst/>
          </a:prstGeom>
          <a:noFill/>
        </p:spPr>
      </p:pic>
      <p:pic>
        <p:nvPicPr>
          <p:cNvPr id="28677" name="Picture 5" descr="ener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620713"/>
            <a:ext cx="4572000" cy="1655762"/>
          </a:xfrm>
          <a:prstGeom prst="rect">
            <a:avLst/>
          </a:prstGeom>
          <a:noFill/>
        </p:spPr>
      </p:pic>
      <p:pic>
        <p:nvPicPr>
          <p:cNvPr id="28680" name="Picture 8" descr="542b77fd3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005263"/>
            <a:ext cx="4500563" cy="2852737"/>
          </a:xfrm>
          <a:prstGeom prst="rect">
            <a:avLst/>
          </a:prstGeom>
          <a:noFill/>
        </p:spPr>
      </p:pic>
      <p:pic>
        <p:nvPicPr>
          <p:cNvPr id="28681" name="Picture 9" descr="109093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4006850"/>
            <a:ext cx="4572000" cy="28511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86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0" y="115888"/>
            <a:ext cx="9036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0" i="1">
                <a:solidFill>
                  <a:schemeClr val="tx1"/>
                </a:solidFill>
                <a:latin typeface="Arial" charset="0"/>
              </a:rPr>
              <a:t>А в коридоре, что у туалета и ванны вообще включателя нет. Свет включается и выключается сам по себе, стоит только зайти в коридор. Здорово : вошел в коридор – свет включился, вышел – он выключился. </a:t>
            </a:r>
          </a:p>
        </p:txBody>
      </p:sp>
      <p:pic>
        <p:nvPicPr>
          <p:cNvPr id="29700" name="Picture 4" descr="люстр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525" y="4365625"/>
            <a:ext cx="3184525" cy="2381250"/>
          </a:xfrm>
          <a:prstGeom prst="rect">
            <a:avLst/>
          </a:prstGeom>
          <a:noFill/>
        </p:spPr>
      </p:pic>
      <p:pic>
        <p:nvPicPr>
          <p:cNvPr id="29699" name="Picture 3" descr="ламп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488" y="1628775"/>
            <a:ext cx="1889125" cy="2862263"/>
          </a:xfrm>
          <a:prstGeom prst="rect">
            <a:avLst/>
          </a:prstGeom>
          <a:noFill/>
        </p:spPr>
      </p:pic>
      <p:pic>
        <p:nvPicPr>
          <p:cNvPr id="29701" name="Picture 5" descr="потолчный датчик включения свет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1773238"/>
            <a:ext cx="4329112" cy="3321050"/>
          </a:xfrm>
          <a:prstGeom prst="rect">
            <a:avLst/>
          </a:prstGeom>
          <a:noFill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39750" y="5300663"/>
            <a:ext cx="2538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i="1">
                <a:solidFill>
                  <a:schemeClr val="tx1"/>
                </a:solidFill>
                <a:latin typeface="Arial" charset="0"/>
              </a:rPr>
              <a:t>Это устройство 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250825" y="5157788"/>
            <a:ext cx="323850" cy="503237"/>
          </a:xfrm>
          <a:prstGeom prst="upArrow">
            <a:avLst>
              <a:gd name="adj1" fmla="val 50000"/>
              <a:gd name="adj2" fmla="val 388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 advTm="30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6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6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1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3"/>
              </a:solidFill>
            </a:endParaRPr>
          </a:p>
        </p:txBody>
      </p:sp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611188" y="1557338"/>
            <a:ext cx="79216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0">
                <a:solidFill>
                  <a:schemeClr val="tx1"/>
                </a:solidFill>
                <a:latin typeface="Arial" charset="0"/>
              </a:rPr>
              <a:t>Месячник по энергосбережению "Мы - за энергоэффективность!", организованный по инициативе правительства, стартовал 15 ноября по всей Беларуси. Цель мероприятия - привлечь внимание общественности к вопросам эффективного использования энергоресурсов, применения энергосберегающих приборов и оборудования, а также повысить информированность населения о практических способах экономии в быту, формировать психологию бережливости.</a:t>
            </a:r>
          </a:p>
        </p:txBody>
      </p:sp>
    </p:spTree>
  </p:cSld>
  <p:clrMapOvr>
    <a:masterClrMapping/>
  </p:clrMapOvr>
  <p:transition spd="slow" advClick="0" advTm="300000"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3"/>
          <p:cNvSpPr txBox="1">
            <a:spLocks noChangeArrowheads="1"/>
          </p:cNvSpPr>
          <p:nvPr/>
        </p:nvSpPr>
        <p:spPr bwMode="auto">
          <a:xfrm>
            <a:off x="609600" y="2438400"/>
            <a:ext cx="78644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0">
                <a:solidFill>
                  <a:schemeClr val="tx1"/>
                </a:solidFill>
                <a:latin typeface="Arial" charset="0"/>
              </a:rPr>
              <a:t>Есть правда одно «но», но это «но» есть почти в каждой квартире. Это то, что иногда яркости света много. Почему бы промышленности не наладить выпуск включателей с плавным регулированием света! Смотришь телевизор – покрутил ручку и притемнил, надо найти завалившуюся вещь – покрутил ручку и сделал ярче. И удобно и экономично.</a:t>
            </a:r>
          </a:p>
        </p:txBody>
      </p:sp>
    </p:spTree>
  </p:cSld>
  <p:clrMapOvr>
    <a:masterClrMapping/>
  </p:clrMapOvr>
  <p:transition spd="slow" advClick="0" advTm="300000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3"/>
          <p:cNvSpPr txBox="1">
            <a:spLocks noChangeArrowheads="1"/>
          </p:cNvSpPr>
          <p:nvPr/>
        </p:nvSpPr>
        <p:spPr bwMode="auto">
          <a:xfrm>
            <a:off x="539750" y="1844675"/>
            <a:ext cx="7848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0">
                <a:solidFill>
                  <a:schemeClr val="tx1"/>
                </a:solidFill>
                <a:latin typeface="Arial" charset="0"/>
              </a:rPr>
              <a:t>И еще. Когда ночью приходится идти в туалет – врубается яркий свет, слепит, потом долго не засыпаешь. Почему бы промышленности не стать выпускать программируемый включатель. Скажем вечером устанавливаешь ночной режем и свет включается совсем тусклым, только чтобы сориентироваться в коридоре и туалете. И не успеть проснуться. А также предусмотреть в нем несколько средних режимов, не забыв про основной. Вот бы было удобно. Да и экономично. </a:t>
            </a:r>
          </a:p>
        </p:txBody>
      </p:sp>
    </p:spTree>
  </p:cSld>
  <p:clrMapOvr>
    <a:masterClrMapping/>
  </p:clrMapOvr>
  <p:transition spd="slow" advClick="0" advTm="300000"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folHlink"/>
                </a:solidFill>
                <a:effectLst/>
              </a:rPr>
              <a:t>Стеклопакеты.</a:t>
            </a: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0" y="1169988"/>
            <a:ext cx="9144000" cy="56880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zh-CN" sz="1800" b="1" i="1" smtClean="0"/>
              <a:t>Для того</a:t>
            </a:r>
            <a:r>
              <a:rPr lang="en-US" altLang="zh-CN" sz="1800" b="1" i="1" smtClean="0">
                <a:ea typeface="宋体" charset="-122"/>
              </a:rPr>
              <a:t>,</a:t>
            </a:r>
            <a:r>
              <a:rPr lang="ru-RU" altLang="zh-CN" sz="1800" b="1" i="1" smtClean="0"/>
              <a:t> чтобы снизить потери тепла через окна </a:t>
            </a:r>
            <a:r>
              <a:rPr lang="en-US" altLang="zh-CN" sz="1800" b="1" i="1" smtClean="0">
                <a:ea typeface="宋体" charset="-122"/>
              </a:rPr>
              <a:t>,</a:t>
            </a:r>
            <a:r>
              <a:rPr lang="ru-RU" altLang="zh-CN" sz="1800" b="1" i="1" smtClean="0"/>
              <a:t>были изобретены </a:t>
            </a:r>
            <a:r>
              <a:rPr lang="en-US" altLang="zh-CN" sz="1800" b="1" i="1" smtClean="0">
                <a:ea typeface="宋体" charset="-122"/>
              </a:rPr>
              <a:t>c</a:t>
            </a:r>
            <a:r>
              <a:rPr lang="ru-RU" sz="1800" b="1" i="1" smtClean="0"/>
              <a:t>теклопакеты. В каждой комнате у нас стоят стеклопакеты.</a:t>
            </a:r>
          </a:p>
          <a:p>
            <a:pPr>
              <a:buFont typeface="Wingdings 2" pitchFamily="18" charset="2"/>
              <a:buNone/>
            </a:pPr>
            <a:r>
              <a:rPr lang="ru-RU" sz="1800" b="1" i="1" smtClean="0"/>
              <a:t>Состав:</a:t>
            </a:r>
          </a:p>
          <a:p>
            <a:pPr>
              <a:buFont typeface="Wingdings 2" pitchFamily="18" charset="2"/>
              <a:buNone/>
            </a:pPr>
            <a:endParaRPr lang="ru-RU" sz="1800" b="1" i="1" smtClean="0"/>
          </a:p>
          <a:p>
            <a:pPr>
              <a:buFont typeface="Wingdings 2" pitchFamily="18" charset="2"/>
              <a:buNone/>
            </a:pPr>
            <a:endParaRPr lang="ru-RU" sz="1800" b="1" i="1" smtClean="0"/>
          </a:p>
          <a:p>
            <a:pPr>
              <a:buFont typeface="Wingdings 2" pitchFamily="18" charset="2"/>
              <a:buNone/>
            </a:pPr>
            <a:endParaRPr lang="ru-RU" sz="1800" b="1" i="1" smtClean="0"/>
          </a:p>
          <a:p>
            <a:pPr>
              <a:buFont typeface="Wingdings 2" pitchFamily="18" charset="2"/>
              <a:buNone/>
            </a:pPr>
            <a:endParaRPr lang="ru-RU" sz="1800" b="1" i="1" smtClean="0"/>
          </a:p>
          <a:p>
            <a:pPr>
              <a:buFont typeface="Wingdings 2" pitchFamily="18" charset="2"/>
              <a:buNone/>
            </a:pPr>
            <a:endParaRPr lang="ru-RU" sz="1800" b="1" i="1" smtClean="0"/>
          </a:p>
          <a:p>
            <a:pPr>
              <a:buFont typeface="Wingdings 2" pitchFamily="18" charset="2"/>
              <a:buNone/>
            </a:pPr>
            <a:endParaRPr lang="ru-RU" sz="1800" b="1" i="1" smtClean="0"/>
          </a:p>
          <a:p>
            <a:pPr>
              <a:buFont typeface="Wingdings 2" pitchFamily="18" charset="2"/>
              <a:buNone/>
            </a:pPr>
            <a:endParaRPr lang="ru-RU" sz="1800" b="1" i="1" smtClean="0"/>
          </a:p>
          <a:p>
            <a:pPr>
              <a:buFont typeface="Wingdings 2" pitchFamily="18" charset="2"/>
              <a:buNone/>
            </a:pPr>
            <a:endParaRPr lang="ru-RU" sz="1800" b="1" i="1" smtClean="0"/>
          </a:p>
          <a:p>
            <a:pPr>
              <a:buFont typeface="Wingdings 2" pitchFamily="18" charset="2"/>
              <a:buNone/>
            </a:pPr>
            <a:endParaRPr lang="ru-RU" sz="1800" b="1" i="1" smtClean="0"/>
          </a:p>
          <a:p>
            <a:pPr>
              <a:buFont typeface="Wingdings 2" pitchFamily="18" charset="2"/>
              <a:buNone/>
            </a:pPr>
            <a:r>
              <a:rPr lang="ru-RU" sz="1800" b="1" i="1" smtClean="0"/>
              <a:t>Стеклопакет - неотъемлемая часть оконной конструкции.</a:t>
            </a:r>
            <a:r>
              <a:rPr lang="ru-RU" sz="1800" smtClean="0"/>
              <a:t> Зимой энергосберегающий стеклопакет сохраняет больше тепла внутри помещения, уменьшая выход тепла через стекло и следовательно уменьшается расход на отопление. Летом энергосберегающий стеклопакет уменьшает количество поступающего тепла, при этом снижаются затраты на кондиционирование помещения. </a:t>
            </a:r>
          </a:p>
        </p:txBody>
      </p:sp>
      <p:pic>
        <p:nvPicPr>
          <p:cNvPr id="36870" name="Picture 6" descr="steklopak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2060575"/>
            <a:ext cx="3863975" cy="3090863"/>
          </a:xfrm>
          <a:prstGeom prst="rect">
            <a:avLst/>
          </a:prstGeom>
          <a:noFill/>
        </p:spPr>
      </p:pic>
      <p:pic>
        <p:nvPicPr>
          <p:cNvPr id="36871" name="Picture 7" descr="teplostekl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4663" y="1773238"/>
            <a:ext cx="4859337" cy="31257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2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2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2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1" name="Picture 15" descr="100_446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513" y="1989138"/>
            <a:ext cx="3025775" cy="2268537"/>
          </a:xfrm>
          <a:prstGeom prst="rect">
            <a:avLst/>
          </a:prstGeom>
          <a:noFill/>
        </p:spPr>
      </p:pic>
      <p:pic>
        <p:nvPicPr>
          <p:cNvPr id="14350" name="Picture 14" descr="100_46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276475"/>
            <a:ext cx="2484438" cy="3313113"/>
          </a:xfrm>
          <a:prstGeom prst="rect">
            <a:avLst/>
          </a:prstGeom>
          <a:noFill/>
        </p:spPr>
      </p:pic>
      <p:pic>
        <p:nvPicPr>
          <p:cNvPr id="14353" name="Picture 17" descr="100_436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32575" y="908050"/>
            <a:ext cx="2511425" cy="3349625"/>
          </a:xfrm>
          <a:prstGeom prst="rect">
            <a:avLst/>
          </a:prstGeom>
          <a:noFill/>
        </p:spPr>
      </p:pic>
      <p:pic>
        <p:nvPicPr>
          <p:cNvPr id="14354" name="Picture 18" descr="100_436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7400" y="3573463"/>
            <a:ext cx="2916238" cy="2187575"/>
          </a:xfrm>
          <a:prstGeom prst="rect">
            <a:avLst/>
          </a:prstGeom>
          <a:noFill/>
        </p:spPr>
      </p:pic>
      <p:pic>
        <p:nvPicPr>
          <p:cNvPr id="14355" name="Picture 19" descr="100_431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00338" y="4886325"/>
            <a:ext cx="2628900" cy="1971675"/>
          </a:xfrm>
          <a:prstGeom prst="rect">
            <a:avLst/>
          </a:prstGeom>
          <a:noFill/>
        </p:spPr>
      </p:pic>
      <p:sp>
        <p:nvSpPr>
          <p:cNvPr id="14345" name="AutoShape 9"/>
          <p:cNvSpPr>
            <a:spLocks noChangeArrowheads="1"/>
          </p:cNvSpPr>
          <p:nvPr/>
        </p:nvSpPr>
        <p:spPr bwMode="auto">
          <a:xfrm rot="-1709759">
            <a:off x="827088" y="1989138"/>
            <a:ext cx="287337" cy="576262"/>
          </a:xfrm>
          <a:prstGeom prst="down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chemeClr val="accent1"/>
              </a:solidFill>
            </a:endParaRPr>
          </a:p>
        </p:txBody>
      </p:sp>
      <p:sp>
        <p:nvSpPr>
          <p:cNvPr id="14359" name="Прямоугольник 3"/>
          <p:cNvSpPr>
            <a:spLocks noChangeArrowheads="1"/>
          </p:cNvSpPr>
          <p:nvPr/>
        </p:nvSpPr>
        <p:spPr bwMode="auto">
          <a:xfrm>
            <a:off x="0" y="1341438"/>
            <a:ext cx="691356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tx1"/>
                </a:solidFill>
                <a:latin typeface="Arial" charset="0"/>
              </a:rPr>
              <a:t>У меня есть младшие брат и сестра</a:t>
            </a:r>
            <a:r>
              <a:rPr lang="ru-RU" sz="2000">
                <a:solidFill>
                  <a:schemeClr val="tx1"/>
                </a:solidFill>
                <a:latin typeface="Arial" charset="0"/>
              </a:rPr>
              <a:t>.                      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2000">
                <a:solidFill>
                  <a:schemeClr val="tx1"/>
                </a:solidFill>
                <a:latin typeface="Arial" charset="0"/>
              </a:rPr>
              <a:t>                                                                              Мама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ru-RU" sz="2000">
              <a:solidFill>
                <a:schemeClr val="tx1"/>
              </a:solidFill>
              <a:latin typeface="Arial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ru-RU" sz="2000">
              <a:solidFill>
                <a:schemeClr val="tx1"/>
              </a:solidFill>
              <a:latin typeface="Arial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ru-RU" sz="2000">
              <a:solidFill>
                <a:schemeClr val="tx1"/>
              </a:solidFill>
              <a:latin typeface="Arial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ru-RU" sz="2000">
              <a:solidFill>
                <a:schemeClr val="tx1"/>
              </a:solidFill>
              <a:latin typeface="Arial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ru-RU" sz="2000">
              <a:solidFill>
                <a:schemeClr val="tx1"/>
              </a:solidFill>
              <a:latin typeface="Arial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ru-RU" sz="2000">
              <a:solidFill>
                <a:schemeClr val="tx1"/>
              </a:solidFill>
              <a:latin typeface="Arial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ru-RU" sz="2000">
              <a:solidFill>
                <a:schemeClr val="tx1"/>
              </a:solidFill>
              <a:latin typeface="Arial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2000">
                <a:solidFill>
                  <a:schemeClr val="tx1"/>
                </a:solidFill>
                <a:latin typeface="Arial" charset="0"/>
              </a:rPr>
              <a:t>                                                                   Папа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2000">
                <a:solidFill>
                  <a:schemeClr val="tx1"/>
                </a:solidFill>
                <a:latin typeface="Arial" charset="0"/>
              </a:rPr>
              <a:t>                                                  и Я</a:t>
            </a:r>
          </a:p>
        </p:txBody>
      </p:sp>
      <p:sp>
        <p:nvSpPr>
          <p:cNvPr id="14361" name="AutoShape 25"/>
          <p:cNvSpPr>
            <a:spLocks noChangeArrowheads="1"/>
          </p:cNvSpPr>
          <p:nvPr/>
        </p:nvSpPr>
        <p:spPr bwMode="auto">
          <a:xfrm rot="1376080">
            <a:off x="3924300" y="1844675"/>
            <a:ext cx="287338" cy="576263"/>
          </a:xfrm>
          <a:prstGeom prst="down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chemeClr val="accent1"/>
              </a:solidFill>
            </a:endParaRPr>
          </a:p>
        </p:txBody>
      </p:sp>
      <p:sp>
        <p:nvSpPr>
          <p:cNvPr id="14362" name="AutoShape 26"/>
          <p:cNvSpPr>
            <a:spLocks noChangeArrowheads="1"/>
          </p:cNvSpPr>
          <p:nvPr/>
        </p:nvSpPr>
        <p:spPr bwMode="auto">
          <a:xfrm rot="2344373">
            <a:off x="4211638" y="4868863"/>
            <a:ext cx="287337" cy="576262"/>
          </a:xfrm>
          <a:prstGeom prst="down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chemeClr val="accent1"/>
              </a:solidFill>
            </a:endParaRPr>
          </a:p>
        </p:txBody>
      </p:sp>
      <p:sp>
        <p:nvSpPr>
          <p:cNvPr id="14363" name="AutoShape 27"/>
          <p:cNvSpPr>
            <a:spLocks noChangeArrowheads="1"/>
          </p:cNvSpPr>
          <p:nvPr/>
        </p:nvSpPr>
        <p:spPr bwMode="auto">
          <a:xfrm rot="4194270">
            <a:off x="8029575" y="3789363"/>
            <a:ext cx="287338" cy="576262"/>
          </a:xfrm>
          <a:prstGeom prst="down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ru-RU">
              <a:solidFill>
                <a:schemeClr val="accent1"/>
              </a:solidFill>
            </a:endParaRPr>
          </a:p>
        </p:txBody>
      </p:sp>
      <p:sp>
        <p:nvSpPr>
          <p:cNvPr id="14364" name="AutoShape 28"/>
          <p:cNvSpPr>
            <a:spLocks noChangeArrowheads="1"/>
          </p:cNvSpPr>
          <p:nvPr/>
        </p:nvSpPr>
        <p:spPr bwMode="auto">
          <a:xfrm rot="15166409">
            <a:off x="6732588" y="1771650"/>
            <a:ext cx="287337" cy="576263"/>
          </a:xfrm>
          <a:prstGeom prst="down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>
              <a:solidFill>
                <a:schemeClr val="accent1"/>
              </a:solidFill>
            </a:endParaRPr>
          </a:p>
        </p:txBody>
      </p:sp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7" cstate="screen">
            <a:lum contrast="6000"/>
          </a:blip>
          <a:srcRect/>
          <a:stretch>
            <a:fillRect/>
          </a:stretch>
        </p:blipFill>
        <p:spPr bwMode="auto">
          <a:xfrm>
            <a:off x="395288" y="0"/>
            <a:ext cx="82661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8" name="Прямоугольник 3"/>
          <p:cNvSpPr>
            <a:spLocks noChangeArrowheads="1"/>
          </p:cNvSpPr>
          <p:nvPr/>
        </p:nvSpPr>
        <p:spPr bwMode="auto">
          <a:xfrm>
            <a:off x="539750" y="1268413"/>
            <a:ext cx="7848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>
                <a:solidFill>
                  <a:schemeClr val="tx1"/>
                </a:solidFill>
                <a:latin typeface="Arial" charset="0"/>
              </a:rPr>
              <a:t>           Поэтому государство нам дало 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4-x </a:t>
            </a:r>
            <a:r>
              <a:rPr lang="ru-RU">
                <a:solidFill>
                  <a:schemeClr val="tx1"/>
                </a:solidFill>
                <a:latin typeface="Arial" charset="0"/>
              </a:rPr>
              <a:t>комнатную квартиру, оплатив 1/2 её стоимости. Остальное – рассрочкой на 40 лет. </a:t>
            </a:r>
            <a:endParaRPr lang="en-US">
              <a:solidFill>
                <a:schemeClr val="tx1"/>
              </a:solidFill>
              <a:latin typeface="Arial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>
                <a:solidFill>
                  <a:schemeClr val="tx1"/>
                </a:solidFill>
                <a:latin typeface="Arial" charset="0"/>
              </a:rPr>
              <a:t>В месяц мы платим кредита около 100 000 белорусских рублей. </a:t>
            </a:r>
            <a:endParaRPr lang="en-US">
              <a:solidFill>
                <a:schemeClr val="tx1"/>
              </a:solidFill>
              <a:latin typeface="Arial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Arial" charset="0"/>
              </a:rPr>
              <a:t>         </a:t>
            </a:r>
            <a:r>
              <a:rPr lang="ru-RU">
                <a:solidFill>
                  <a:schemeClr val="tx1"/>
                </a:solidFill>
                <a:latin typeface="Arial" charset="0"/>
              </a:rPr>
              <a:t>Нам круто повезло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!!!</a:t>
            </a:r>
            <a:endParaRPr lang="ru-RU">
              <a:solidFill>
                <a:schemeClr val="tx1"/>
              </a:solidFill>
              <a:latin typeface="Arial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 advClick="0" advTm="30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5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850"/>
                            </p:stCondLst>
                            <p:childTnLst>
                              <p:par>
                                <p:cTn id="5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50"/>
                            </p:stCondLst>
                            <p:childTnLst>
                              <p:par>
                                <p:cTn id="6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85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850"/>
                            </p:stCondLst>
                            <p:childTnLst>
                              <p:par>
                                <p:cTn id="8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850"/>
                            </p:stCondLst>
                            <p:childTnLst>
                              <p:par>
                                <p:cTn id="8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85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850"/>
                            </p:stCondLst>
                            <p:childTnLst>
                              <p:par>
                                <p:cTn id="10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850"/>
                            </p:stCondLst>
                            <p:childTnLst>
                              <p:par>
                                <p:cTn id="10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70" decel="100000"/>
                                        <p:tgtEl>
                                          <p:spTgt spid="143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770" decel="100000"/>
                                        <p:tgtEl>
                                          <p:spTgt spid="143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143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143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85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850"/>
                            </p:stCondLst>
                            <p:childTnLst>
                              <p:par>
                                <p:cTn id="12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850"/>
                            </p:stCondLst>
                            <p:childTnLst>
                              <p:par>
                                <p:cTn id="127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43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43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43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43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43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143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3850"/>
                            </p:stCondLst>
                            <p:childTnLst>
                              <p:par>
                                <p:cTn id="19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800" decel="100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5" grpId="1" animBg="1"/>
      <p:bldP spid="14345" grpId="2" animBg="1"/>
      <p:bldP spid="14359" grpId="0" uiExpand="1" build="allAtOnce"/>
      <p:bldP spid="14361" grpId="0" animBg="1"/>
      <p:bldP spid="14361" grpId="1" animBg="1"/>
      <p:bldP spid="14361" grpId="2" animBg="1"/>
      <p:bldP spid="14362" grpId="0" animBg="1"/>
      <p:bldP spid="14362" grpId="1" animBg="1"/>
      <p:bldP spid="14362" grpId="2" animBg="1"/>
      <p:bldP spid="14363" grpId="0" animBg="1"/>
      <p:bldP spid="14363" grpId="1" animBg="1"/>
      <p:bldP spid="14363" grpId="2" animBg="1"/>
      <p:bldP spid="14364" grpId="0" animBg="1"/>
      <p:bldP spid="14364" grpId="1" animBg="1"/>
      <p:bldP spid="14364" grpId="2" animBg="1"/>
      <p:bldP spid="143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4"/>
          <p:cNvSpPr txBox="1">
            <a:spLocks noChangeArrowheads="1"/>
          </p:cNvSpPr>
          <p:nvPr/>
        </p:nvSpPr>
        <p:spPr bwMode="auto">
          <a:xfrm>
            <a:off x="0" y="188913"/>
            <a:ext cx="8031163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i="1">
                <a:solidFill>
                  <a:schemeClr val="tx1"/>
                </a:solidFill>
                <a:latin typeface="Arial" charset="0"/>
              </a:rPr>
              <a:t>Различают:</a:t>
            </a:r>
          </a:p>
          <a:p>
            <a:pPr marL="342900" indent="-342900"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0" i="1">
                <a:solidFill>
                  <a:schemeClr val="tx1"/>
                </a:solidFill>
                <a:latin typeface="Arial" charset="0"/>
              </a:rPr>
              <a:t>1) однокамерный стеклопакет (два стекла); </a:t>
            </a:r>
          </a:p>
          <a:p>
            <a:pPr marL="342900" indent="-342900"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0" i="1">
                <a:solidFill>
                  <a:schemeClr val="tx1"/>
                </a:solidFill>
                <a:latin typeface="Arial" charset="0"/>
              </a:rPr>
              <a:t>2) двухкамерный стеклопакет (три стекла). </a:t>
            </a:r>
          </a:p>
          <a:p>
            <a:pPr marL="342900" indent="-342900"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i="1">
                <a:solidFill>
                  <a:schemeClr val="tx1"/>
                </a:solidFill>
                <a:latin typeface="Arial" charset="0"/>
              </a:rPr>
              <a:t>А так же </a:t>
            </a:r>
            <a:r>
              <a:rPr lang="ru-RU" sz="1800" i="1">
                <a:solidFill>
                  <a:schemeClr val="tx1"/>
                </a:solidFill>
                <a:latin typeface="Arial" charset="0"/>
              </a:rPr>
              <a:t>стеклопакеты различают</a:t>
            </a:r>
            <a:r>
              <a:rPr lang="ru-RU" sz="2000" i="1">
                <a:solidFill>
                  <a:schemeClr val="tx1"/>
                </a:solidFill>
                <a:latin typeface="Arial" charset="0"/>
              </a:rPr>
              <a:t> по типам :</a:t>
            </a:r>
          </a:p>
          <a:p>
            <a:pPr marL="342900" indent="-342900"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0" i="1">
                <a:solidFill>
                  <a:schemeClr val="tx1"/>
                </a:solidFill>
                <a:latin typeface="Arial" charset="0"/>
              </a:rPr>
              <a:t>1) обычные; </a:t>
            </a:r>
          </a:p>
          <a:p>
            <a:pPr marL="342900" indent="-342900"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0" i="1">
                <a:solidFill>
                  <a:schemeClr val="tx1"/>
                </a:solidFill>
                <a:latin typeface="Arial" charset="0"/>
              </a:rPr>
              <a:t>2) триплекс (многослойное стекло с полимерной пленкой или слоем</a:t>
            </a:r>
          </a:p>
          <a:p>
            <a:pPr marL="342900" indent="-342900"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0" i="1">
                <a:solidFill>
                  <a:schemeClr val="tx1"/>
                </a:solidFill>
                <a:latin typeface="Arial" charset="0"/>
              </a:rPr>
              <a:t> специальной смолы, которая расположена внутри); </a:t>
            </a:r>
          </a:p>
          <a:p>
            <a:pPr marL="342900" indent="-342900"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0" i="1">
                <a:solidFill>
                  <a:schemeClr val="tx1"/>
                </a:solidFill>
                <a:latin typeface="Arial" charset="0"/>
              </a:rPr>
              <a:t>3) шумоизоляционные; </a:t>
            </a:r>
          </a:p>
          <a:p>
            <a:pPr marL="342900" indent="-342900"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0" i="1">
                <a:solidFill>
                  <a:schemeClr val="tx1"/>
                </a:solidFill>
                <a:latin typeface="Arial" charset="0"/>
              </a:rPr>
              <a:t>4) энергосберегающие; </a:t>
            </a:r>
          </a:p>
          <a:p>
            <a:pPr marL="342900" indent="-342900"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0" i="1">
                <a:solidFill>
                  <a:schemeClr val="tx1"/>
                </a:solidFill>
                <a:latin typeface="Arial" charset="0"/>
              </a:rPr>
              <a:t>5) защитные ( противоударные – закаленное стекло); </a:t>
            </a:r>
          </a:p>
          <a:p>
            <a:pPr marL="342900" indent="-342900"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0" i="1">
                <a:solidFill>
                  <a:schemeClr val="tx1"/>
                </a:solidFill>
                <a:latin typeface="Arial" charset="0"/>
              </a:rPr>
              <a:t>6) солнцезащитные (тонированное стекло или тонированная пленка). </a:t>
            </a:r>
          </a:p>
          <a:p>
            <a:pPr marL="342900" indent="-342900" algn="l">
              <a:spcBef>
                <a:spcPct val="0"/>
              </a:spcBef>
              <a:buClrTx/>
              <a:buSzTx/>
              <a:buFontTx/>
              <a:buNone/>
            </a:pPr>
            <a:endParaRPr lang="ru-RU" sz="1800" b="0" i="1">
              <a:solidFill>
                <a:schemeClr val="tx1"/>
              </a:solidFill>
              <a:latin typeface="Arial" charset="0"/>
            </a:endParaRPr>
          </a:p>
          <a:p>
            <a:pPr marL="342900" indent="-342900" algn="l">
              <a:spcBef>
                <a:spcPct val="0"/>
              </a:spcBef>
              <a:buClrTx/>
              <a:buSzTx/>
              <a:buFontTx/>
              <a:buAutoNum type="arabicPeriod" startAt="2"/>
            </a:pPr>
            <a:endParaRPr lang="ru-RU" sz="1800" b="0" i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5847" name="Picture 7" descr="стеклопакеты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3" y="3429000"/>
            <a:ext cx="4464050" cy="3168650"/>
          </a:xfrm>
          <a:prstGeom prst="rect">
            <a:avLst/>
          </a:prstGeom>
          <a:noFill/>
        </p:spPr>
      </p:pic>
      <p:pic>
        <p:nvPicPr>
          <p:cNvPr id="35848" name="Picture 8" descr="стеклопакеты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3429000"/>
            <a:ext cx="4105275" cy="32083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58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58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58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58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58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58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196" y="398442"/>
            <a:ext cx="8229600" cy="220347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3"/>
                </a:solidFill>
              </a:rPr>
              <a:t>Экономить затраты на воду, тепло, газ с помощью счетчиков</a:t>
            </a:r>
            <a:br>
              <a:rPr lang="ru-RU" smtClean="0">
                <a:solidFill>
                  <a:schemeClr val="accent3"/>
                </a:solidFill>
              </a:rPr>
            </a:br>
            <a:endParaRPr lang="ru-RU">
              <a:solidFill>
                <a:schemeClr val="accent3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95288" y="5300663"/>
            <a:ext cx="4572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i="1">
                <a:solidFill>
                  <a:schemeClr val="tx1"/>
                </a:solidFill>
                <a:latin typeface="Arial" charset="0"/>
              </a:rPr>
              <a:t>Сами счетчики не экономят ни газ,  на тепло, ни воду. Они стимулируют нас к более рациональному пользованию ресурсами.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133600"/>
            <a:ext cx="5954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i="1">
                <a:solidFill>
                  <a:schemeClr val="tx1"/>
                </a:solidFill>
                <a:latin typeface="Arial" charset="0"/>
              </a:rPr>
              <a:t>У нас установлены счетчики на воду, газ, тепло</a:t>
            </a:r>
          </a:p>
        </p:txBody>
      </p:sp>
      <p:pic>
        <p:nvPicPr>
          <p:cNvPr id="16389" name="Picture 5" descr="счетчики вод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2565400"/>
            <a:ext cx="4608512" cy="2590800"/>
          </a:xfrm>
          <a:prstGeom prst="rect">
            <a:avLst/>
          </a:prstGeom>
          <a:noFill/>
        </p:spPr>
      </p:pic>
      <p:pic>
        <p:nvPicPr>
          <p:cNvPr id="16390" name="Picture 6" descr="Счетчики тепл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0425" y="2349500"/>
            <a:ext cx="3062288" cy="43656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5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5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63" y="201613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3"/>
                </a:solidFill>
              </a:rPr>
              <a:t>Счетчики холодной</a:t>
            </a:r>
            <a:br>
              <a:rPr lang="ru-RU" smtClean="0">
                <a:solidFill>
                  <a:schemeClr val="accent3"/>
                </a:solidFill>
              </a:rPr>
            </a:br>
            <a:r>
              <a:rPr lang="ru-RU" smtClean="0">
                <a:solidFill>
                  <a:schemeClr val="accent3"/>
                </a:solidFill>
              </a:rPr>
              <a:t>и горячей воды</a:t>
            </a:r>
            <a:endParaRPr lang="ru-RU">
              <a:solidFill>
                <a:schemeClr val="accent3"/>
              </a:solidFill>
            </a:endParaRPr>
          </a:p>
        </p:txBody>
      </p:sp>
      <p:pic>
        <p:nvPicPr>
          <p:cNvPr id="17410" name="Picture 4" descr="Картинка 55 из 883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9700" y="1557338"/>
            <a:ext cx="3727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C:\Documents and Settings\Primus\Рабочий стол\счетчики воды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650" y="32131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468313" y="1484313"/>
            <a:ext cx="457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i="1">
                <a:solidFill>
                  <a:schemeClr val="tx1"/>
                </a:solidFill>
                <a:latin typeface="Arial" charset="0"/>
              </a:rPr>
              <a:t>Принцип работы водосчетчиков состоит в подсчете количества вращений крыльчатки, находящейся внутри счетчика, и вращающейся под давлением потока воды.</a:t>
            </a:r>
          </a:p>
        </p:txBody>
      </p:sp>
    </p:spTree>
  </p:cSld>
  <p:clrMapOvr>
    <a:masterClrMapping/>
  </p:clrMapOvr>
  <p:transition spd="slow" advClick="0" advTm="30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4860fc5b84b2e"/>
          <p:cNvPicPr>
            <a:picLocks noChangeAspect="1" noChangeArrowheads="1"/>
          </p:cNvPicPr>
          <p:nvPr/>
        </p:nvPicPr>
        <p:blipFill>
          <a:blip r:embed="rId2" cstate="screen">
            <a:lum bright="36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55563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0" smtClean="0">
                <a:solidFill>
                  <a:schemeClr val="accent3"/>
                </a:solidFill>
              </a:rPr>
              <a:t>Как сэкономить на воде?</a:t>
            </a:r>
            <a:r>
              <a:rPr lang="ru-RU" b="0" smtClean="0">
                <a:solidFill>
                  <a:schemeClr val="accent3"/>
                </a:solidFill>
              </a:rPr>
              <a:t/>
            </a:r>
            <a:br>
              <a:rPr lang="ru-RU" b="0" smtClean="0">
                <a:solidFill>
                  <a:schemeClr val="accent3"/>
                </a:solidFill>
              </a:rPr>
            </a:br>
            <a:endParaRPr lang="ru-RU">
              <a:solidFill>
                <a:schemeClr val="accent3"/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250825" y="692150"/>
            <a:ext cx="8229600" cy="44005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i="1" u="sng" smtClean="0">
                <a:solidFill>
                  <a:srgbClr val="000000"/>
                </a:solidFill>
              </a:rPr>
              <a:t>Совет не во вред</a:t>
            </a:r>
            <a:r>
              <a:rPr lang="ru-RU" sz="2000" b="1" i="1" smtClean="0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 typeface="Wingdings 2" pitchFamily="18" charset="2"/>
              <a:buNone/>
            </a:pPr>
            <a:r>
              <a:rPr lang="ru-RU" sz="2000" b="1" i="1" smtClean="0">
                <a:solidFill>
                  <a:srgbClr val="000000"/>
                </a:solidFill>
              </a:rPr>
              <a:t>В зависимости от смесителя вы расходуете от 7 до 20 литров воды в минуту. Выключайте воду на то время, когда действительно ей не пользуетесь. При выборе смесителей отдайте предпочтение рычаговым. Они быстрее смешивают воду, чем смесители с двумя кранами, а значит, меньше уходит воды впустую, пока вы подбираете оптимальную температуру воды.</a:t>
            </a:r>
          </a:p>
          <a:p>
            <a:pPr>
              <a:buFont typeface="Wingdings 2" pitchFamily="18" charset="2"/>
              <a:buNone/>
            </a:pPr>
            <a:r>
              <a:rPr lang="ru-RU" sz="2000" b="1" i="1" smtClean="0">
                <a:solidFill>
                  <a:srgbClr val="000000"/>
                </a:solidFill>
              </a:rPr>
              <a:t>Покупая новую технику, обращайте внимание на класс эффективности и делайте выбор в пользу моделей класса А, а еще лучше А+ или А++.</a:t>
            </a:r>
          </a:p>
          <a:p>
            <a:pPr>
              <a:buFont typeface="Wingdings 2" pitchFamily="18" charset="2"/>
              <a:buNone/>
            </a:pPr>
            <a:r>
              <a:rPr lang="ru-RU" sz="2000" b="1" i="1" smtClean="0">
                <a:solidFill>
                  <a:srgbClr val="000000"/>
                </a:solidFill>
              </a:rPr>
              <a:t>- Почините или замените все протекающие краны. Неисправный или неплотно закрытый кран за сутки может накапать 30-200 литров воды!</a:t>
            </a:r>
          </a:p>
          <a:p>
            <a:pPr>
              <a:buFont typeface="Wingdings 2" pitchFamily="18" charset="2"/>
              <a:buNone/>
            </a:pPr>
            <a:r>
              <a:rPr lang="ru-RU" sz="2000" b="1" i="1" smtClean="0">
                <a:solidFill>
                  <a:srgbClr val="000000"/>
                </a:solidFill>
              </a:rPr>
              <a:t> </a:t>
            </a:r>
            <a:r>
              <a:rPr lang="ru-RU" sz="2000" b="1" i="1" u="sng" smtClean="0">
                <a:solidFill>
                  <a:srgbClr val="000000"/>
                </a:solidFill>
              </a:rPr>
              <a:t>Вымытую посуду </a:t>
            </a:r>
            <a:r>
              <a:rPr lang="ru-RU" sz="2000" b="1" i="1" smtClean="0">
                <a:solidFill>
                  <a:srgbClr val="000000"/>
                </a:solidFill>
              </a:rPr>
              <a:t>ополосните в отдельной емкости с чистой водой. Это позволит снизить потребление воды на мытье посуды в 3-5 раз.</a:t>
            </a:r>
          </a:p>
          <a:p>
            <a:pPr>
              <a:buFont typeface="Wingdings 2" pitchFamily="18" charset="2"/>
              <a:buNone/>
            </a:pPr>
            <a:r>
              <a:rPr lang="ru-RU" sz="2000" b="1" i="1" smtClean="0">
                <a:solidFill>
                  <a:srgbClr val="000000"/>
                </a:solidFill>
              </a:rPr>
              <a:t>- </a:t>
            </a:r>
            <a:r>
              <a:rPr lang="ru-RU" sz="2000" b="1" i="1" u="sng" smtClean="0">
                <a:solidFill>
                  <a:srgbClr val="000000"/>
                </a:solidFill>
              </a:rPr>
              <a:t>Стирать белье</a:t>
            </a:r>
            <a:r>
              <a:rPr lang="ru-RU" sz="2000" b="1" i="1" smtClean="0">
                <a:solidFill>
                  <a:srgbClr val="000000"/>
                </a:solidFill>
              </a:rPr>
              <a:t> следует только при полной загрузке стиральной машины. Но не кладите порошка больше положенного, так как в таком случае может понадобиться дополнительное полоскание.</a:t>
            </a:r>
          </a:p>
        </p:txBody>
      </p:sp>
    </p:spTree>
  </p:cSld>
  <p:clrMapOvr>
    <a:masterClrMapping/>
  </p:clrMapOvr>
  <p:transition spd="slow" advClick="0" advTm="30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68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12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60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42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8" name="Rectangle 24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effectLst/>
            </a:endParaRPr>
          </a:p>
        </p:txBody>
      </p:sp>
      <p:pic>
        <p:nvPicPr>
          <p:cNvPr id="42007" name="Picture 23" descr="water-ba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42000" contrast="-54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0" y="188913"/>
            <a:ext cx="9144000" cy="707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/>
            <a:r>
              <a:rPr lang="ru-RU" sz="2800" i="1" u="sng">
                <a:solidFill>
                  <a:srgbClr val="000000"/>
                </a:solidFill>
                <a:latin typeface="Arial" charset="0"/>
              </a:rPr>
              <a:t>Принимая душ, вы потребляете меньший объем воды, чем принимая ванну</a:t>
            </a:r>
            <a:r>
              <a:rPr lang="ru-RU" sz="2800" i="1">
                <a:solidFill>
                  <a:srgbClr val="000000"/>
                </a:solidFill>
                <a:latin typeface="Arial" charset="0"/>
              </a:rPr>
              <a:t>,</a:t>
            </a:r>
            <a:r>
              <a:rPr lang="ru-RU" sz="2400" i="1">
                <a:solidFill>
                  <a:srgbClr val="000000"/>
                </a:solidFill>
                <a:latin typeface="Arial" charset="0"/>
              </a:rPr>
              <a:t> особенно, если ваш душ дополнен экономичной душевой лейкой, расходующей всего шесть литров воды в минуту. Воды тратится меньше, если использовать в душе экономичный рассеиватель с меньшим диаметром отверстий. Таким образом, трехминутная душевая процедура потребует расхода 18 литров воды, и это  без потери комфорта для пользователя.</a:t>
            </a:r>
          </a:p>
          <a:p>
            <a:r>
              <a:rPr lang="ru-RU" sz="2800" i="1" u="sng">
                <a:solidFill>
                  <a:srgbClr val="000000"/>
                </a:solidFill>
                <a:latin typeface="Arial" charset="0"/>
              </a:rPr>
              <a:t>Использование прерывателя или системы двойного слива в туалете</a:t>
            </a:r>
            <a:r>
              <a:rPr lang="ru-RU" sz="2400" i="1">
                <a:solidFill>
                  <a:srgbClr val="000000"/>
                </a:solidFill>
                <a:latin typeface="Arial" charset="0"/>
              </a:rPr>
              <a:t> поможет сэкономить до 3 000 литров воды на каждого человека в течение года. Если сливной бачок унитаза не оборудован двумя режимами слива, наполните 2-литровую пластиковую бутылку водой и поместите в бачок. Это нехитрое устройство позволит сэкономить до 20 л чистой воды в день.</a:t>
            </a:r>
          </a:p>
          <a:p>
            <a:endParaRPr lang="ru-RU" sz="2400" b="0">
              <a:latin typeface="Arial" charset="0"/>
            </a:endParaRPr>
          </a:p>
        </p:txBody>
      </p:sp>
    </p:spTree>
  </p:cSld>
  <p:clrMapOvr>
    <a:masterClrMapping/>
  </p:clrMapOvr>
  <p:transition spd="slow" advClick="0" advTm="30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90"/>
                                        <p:tgtEl>
                                          <p:spTgt spid="4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90"/>
                                        <p:tgtEl>
                                          <p:spTgt spid="4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90"/>
                                        <p:tgtEl>
                                          <p:spTgt spid="4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2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2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2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7" name="Picture 11" descr="Stones-in-water"/>
          <p:cNvPicPr>
            <a:picLocks noChangeAspect="1" noChangeArrowheads="1"/>
          </p:cNvPicPr>
          <p:nvPr/>
        </p:nvPicPr>
        <p:blipFill>
          <a:blip r:embed="rId2" cstate="screen">
            <a:lum bright="18000" contrast="-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0" y="6350"/>
            <a:ext cx="729600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smtClean="0">
                <a:solidFill>
                  <a:schemeClr val="accent3"/>
                </a:solidFill>
              </a:rPr>
              <a:t>Полезно знать</a:t>
            </a:r>
            <a:endParaRPr lang="ru-RU">
              <a:solidFill>
                <a:schemeClr val="accent3"/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0" y="908050"/>
            <a:ext cx="8748713" cy="4757738"/>
          </a:xfrm>
        </p:spPr>
        <p:txBody>
          <a:bodyPr/>
          <a:lstStyle/>
          <a:p>
            <a:r>
              <a:rPr lang="ru-RU" sz="2400" i="1" smtClean="0"/>
              <a:t>-  </a:t>
            </a:r>
            <a:r>
              <a:rPr lang="ru-RU" sz="2400" b="1" i="1" smtClean="0"/>
              <a:t>Если использовать стакан</a:t>
            </a:r>
            <a:r>
              <a:rPr lang="ru-RU" sz="2400" i="1" smtClean="0"/>
              <a:t>, то при </a:t>
            </a:r>
          </a:p>
          <a:p>
            <a:pPr>
              <a:buFont typeface="Wingdings 2" pitchFamily="18" charset="2"/>
              <a:buNone/>
            </a:pPr>
            <a:r>
              <a:rPr lang="ru-RU" sz="2400" i="1" smtClean="0"/>
              <a:t>бритье и чистке зубов экономится </a:t>
            </a:r>
            <a:r>
              <a:rPr lang="ru-RU" sz="2400" b="1" i="1" smtClean="0"/>
              <a:t>от</a:t>
            </a:r>
            <a:r>
              <a:rPr lang="ru-RU" sz="2400" i="1" smtClean="0"/>
              <a:t> </a:t>
            </a:r>
            <a:r>
              <a:rPr lang="ru-RU" sz="2400" b="1" i="1" smtClean="0"/>
              <a:t>5 до 10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/>
              <a:t>литров воды</a:t>
            </a:r>
            <a:r>
              <a:rPr lang="ru-RU" sz="2400" i="1" smtClean="0"/>
              <a:t> в каждом случае. </a:t>
            </a:r>
          </a:p>
          <a:p>
            <a:endParaRPr lang="ru-RU" sz="2400" i="1" smtClean="0"/>
          </a:p>
          <a:p>
            <a:endParaRPr lang="ru-RU" sz="2400" i="1" smtClean="0"/>
          </a:p>
          <a:p>
            <a:endParaRPr lang="ru-RU" sz="2400" i="1" smtClean="0"/>
          </a:p>
          <a:p>
            <a:endParaRPr lang="ru-RU" sz="1000" i="1" smtClean="0"/>
          </a:p>
          <a:p>
            <a:r>
              <a:rPr lang="ru-RU" sz="2400" i="1" smtClean="0"/>
              <a:t>-  На мытье  грязной посуды под сильной струей </a:t>
            </a:r>
          </a:p>
          <a:p>
            <a:pPr>
              <a:buFont typeface="Wingdings 2" pitchFamily="18" charset="2"/>
              <a:buNone/>
            </a:pPr>
            <a:r>
              <a:rPr lang="ru-RU" sz="2400" i="1" smtClean="0"/>
              <a:t>уходит в среднем свыше 100 литров воды. </a:t>
            </a:r>
          </a:p>
          <a:p>
            <a:r>
              <a:rPr lang="ru-RU" sz="2400" i="1" smtClean="0"/>
              <a:t>-  Если мыть посуду в раковине с закрытым </a:t>
            </a:r>
          </a:p>
          <a:p>
            <a:pPr>
              <a:buFont typeface="Wingdings 2" pitchFamily="18" charset="2"/>
              <a:buNone/>
            </a:pPr>
            <a:r>
              <a:rPr lang="ru-RU" sz="2400" i="1" smtClean="0"/>
              <a:t>пробкой сливом, за один</a:t>
            </a:r>
            <a:r>
              <a:rPr lang="ru-RU" sz="2000" i="1" smtClean="0"/>
              <a:t> </a:t>
            </a:r>
            <a:r>
              <a:rPr lang="ru-RU" sz="2400" i="1" smtClean="0"/>
              <a:t>раз</a:t>
            </a:r>
            <a:r>
              <a:rPr lang="ru-RU" sz="2000" i="1" smtClean="0"/>
              <a:t> </a:t>
            </a:r>
            <a:r>
              <a:rPr lang="ru-RU" sz="2400" b="1" i="1" smtClean="0"/>
              <a:t>экономится до 80 литров воды</a:t>
            </a:r>
            <a:r>
              <a:rPr lang="ru-RU" sz="2400" i="1" smtClean="0"/>
              <a:t>.</a:t>
            </a:r>
            <a:endParaRPr lang="ru-RU" sz="2400" smtClean="0"/>
          </a:p>
        </p:txBody>
      </p:sp>
      <p:pic>
        <p:nvPicPr>
          <p:cNvPr id="19469" name="Picture 13" descr="vod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88125" y="908050"/>
            <a:ext cx="2232025" cy="1490663"/>
          </a:xfrm>
          <a:prstGeom prst="rect">
            <a:avLst/>
          </a:prstGeom>
          <a:noFill/>
        </p:spPr>
      </p:pic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1331913" y="2349500"/>
            <a:ext cx="806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 2" pitchFamily="18" charset="2"/>
              <a:buChar char=""/>
            </a:pPr>
            <a:r>
              <a:rPr lang="ru-RU" sz="2000" b="0" i="1">
                <a:solidFill>
                  <a:schemeClr val="tx1"/>
                </a:solidFill>
                <a:latin typeface="Arial" charset="0"/>
              </a:rPr>
              <a:t>- </a:t>
            </a:r>
            <a:r>
              <a:rPr lang="ru-RU" sz="2400" b="0" i="1">
                <a:solidFill>
                  <a:schemeClr val="tx1"/>
                </a:solidFill>
                <a:latin typeface="Arial" charset="0"/>
              </a:rPr>
              <a:t> Из полностью открытого</a:t>
            </a:r>
            <a:r>
              <a:rPr lang="ru-RU" sz="2400" i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400" b="0" i="1">
                <a:solidFill>
                  <a:schemeClr val="tx1"/>
                </a:solidFill>
                <a:latin typeface="Arial" charset="0"/>
              </a:rPr>
              <a:t>водопроводного крана </a:t>
            </a:r>
          </a:p>
          <a:p>
            <a:pPr algn="l"/>
            <a:r>
              <a:rPr lang="ru-RU" sz="2400" b="0" i="1">
                <a:solidFill>
                  <a:schemeClr val="tx1"/>
                </a:solidFill>
                <a:latin typeface="Arial" charset="0"/>
              </a:rPr>
              <a:t>вытекает воды больше, чем вы думаете! Каждую</a:t>
            </a:r>
          </a:p>
          <a:p>
            <a:pPr algn="l"/>
            <a:r>
              <a:rPr lang="ru-RU" sz="2400" b="0" i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400" i="1">
                <a:solidFill>
                  <a:schemeClr val="tx1"/>
                </a:solidFill>
                <a:latin typeface="Arial" charset="0"/>
              </a:rPr>
              <a:t>минуту</a:t>
            </a:r>
            <a:r>
              <a:rPr lang="ru-RU" sz="2400" b="0" i="1">
                <a:solidFill>
                  <a:schemeClr val="tx1"/>
                </a:solidFill>
                <a:latin typeface="Arial" charset="0"/>
              </a:rPr>
              <a:t> уходит в канализацию до </a:t>
            </a:r>
            <a:r>
              <a:rPr lang="ru-RU" sz="2400" i="1">
                <a:solidFill>
                  <a:schemeClr val="tx1"/>
                </a:solidFill>
                <a:latin typeface="Arial" charset="0"/>
              </a:rPr>
              <a:t>15 литров воды</a:t>
            </a:r>
            <a:r>
              <a:rPr lang="ru-RU" sz="2400" b="0" i="1">
                <a:solidFill>
                  <a:schemeClr val="tx1"/>
                </a:solidFill>
                <a:latin typeface="Arial" charset="0"/>
              </a:rPr>
              <a:t>. 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979613" y="5486400"/>
            <a:ext cx="71643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 2" pitchFamily="18" charset="2"/>
              <a:buChar char=""/>
            </a:pPr>
            <a:r>
              <a:rPr lang="ru-RU" sz="1800" b="0" i="1">
                <a:solidFill>
                  <a:schemeClr val="tx1"/>
                </a:solidFill>
                <a:latin typeface="Arial" charset="0"/>
              </a:rPr>
              <a:t>- </a:t>
            </a:r>
            <a:r>
              <a:rPr lang="ru-RU" sz="1800" i="1">
                <a:solidFill>
                  <a:schemeClr val="tx1"/>
                </a:solidFill>
                <a:latin typeface="Arial" charset="0"/>
              </a:rPr>
              <a:t> </a:t>
            </a:r>
            <a:r>
              <a:rPr lang="ru-RU" sz="2000" i="1">
                <a:solidFill>
                  <a:schemeClr val="tx1"/>
                </a:solidFill>
                <a:latin typeface="Arial" charset="0"/>
              </a:rPr>
              <a:t>При самом маленьком подтекании </a:t>
            </a:r>
            <a:r>
              <a:rPr lang="ru-RU" sz="2000" b="0" i="1">
                <a:solidFill>
                  <a:schemeClr val="tx1"/>
                </a:solidFill>
                <a:latin typeface="Arial" charset="0"/>
              </a:rPr>
              <a:t>воды</a:t>
            </a:r>
            <a:r>
              <a:rPr lang="ru-RU" sz="2000" i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000" b="0" i="1">
                <a:solidFill>
                  <a:schemeClr val="tx1"/>
                </a:solidFill>
                <a:latin typeface="Arial" charset="0"/>
              </a:rPr>
              <a:t>в унитазе в сутки уходит</a:t>
            </a:r>
            <a:r>
              <a:rPr lang="ru-RU" sz="2000" i="1">
                <a:solidFill>
                  <a:schemeClr val="tx1"/>
                </a:solidFill>
                <a:latin typeface="Arial" charset="0"/>
              </a:rPr>
              <a:t> 40 литров</a:t>
            </a:r>
            <a:r>
              <a:rPr lang="ru-RU" sz="2000" b="0" i="1">
                <a:solidFill>
                  <a:schemeClr val="tx1"/>
                </a:solidFill>
                <a:latin typeface="Arial" charset="0"/>
              </a:rPr>
              <a:t>. </a:t>
            </a:r>
          </a:p>
          <a:p>
            <a:pPr algn="l">
              <a:buFont typeface="Wingdings 2" pitchFamily="18" charset="2"/>
              <a:buChar char=""/>
            </a:pPr>
            <a:r>
              <a:rPr lang="ru-RU" sz="2000" b="0" i="1">
                <a:solidFill>
                  <a:schemeClr val="tx1"/>
                </a:solidFill>
                <a:latin typeface="Arial" charset="0"/>
              </a:rPr>
              <a:t>Для ванны воды требуется раза в </a:t>
            </a:r>
            <a:r>
              <a:rPr lang="ru-RU" sz="2000" i="1">
                <a:solidFill>
                  <a:schemeClr val="tx1"/>
                </a:solidFill>
                <a:latin typeface="Arial" charset="0"/>
              </a:rPr>
              <a:t>три </a:t>
            </a:r>
            <a:r>
              <a:rPr lang="ru-RU" sz="2000" b="0" i="1">
                <a:solidFill>
                  <a:schemeClr val="tx1"/>
                </a:solidFill>
                <a:latin typeface="Arial" charset="0"/>
              </a:rPr>
              <a:t>больше, чем для душа. </a:t>
            </a:r>
          </a:p>
        </p:txBody>
      </p:sp>
      <p:pic>
        <p:nvPicPr>
          <p:cNvPr id="19474" name="Picture 18" descr="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19925" y="3716338"/>
            <a:ext cx="2124075" cy="1436687"/>
          </a:xfrm>
          <a:prstGeom prst="rect">
            <a:avLst/>
          </a:prstGeom>
          <a:noFill/>
        </p:spPr>
      </p:pic>
      <p:pic>
        <p:nvPicPr>
          <p:cNvPr id="19475" name="Picture 19" descr="QQ截图2011100609383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205038"/>
            <a:ext cx="1374775" cy="1439862"/>
          </a:xfrm>
          <a:prstGeom prst="rect">
            <a:avLst/>
          </a:prstGeom>
          <a:noFill/>
        </p:spPr>
      </p:pic>
      <p:pic>
        <p:nvPicPr>
          <p:cNvPr id="19476" name="Picture 20" descr="071224_13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5491163"/>
            <a:ext cx="1830388" cy="13668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4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00"/>
                            </p:stCondLst>
                            <p:childTnLst>
                              <p:par>
                                <p:cTn id="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300"/>
                            </p:stCondLst>
                            <p:childTnLst>
                              <p:par>
                                <p:cTn id="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800"/>
                            </p:stCondLst>
                            <p:childTnLst>
                              <p:par>
                                <p:cTn id="5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800"/>
                            </p:stCondLst>
                            <p:childTnLst>
                              <p:par>
                                <p:cTn id="6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800"/>
                            </p:stCondLst>
                            <p:childTnLst>
                              <p:par>
                                <p:cTn id="6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800"/>
                            </p:stCondLst>
                            <p:childTnLst>
                              <p:par>
                                <p:cTn id="7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3800"/>
                            </p:stCondLst>
                            <p:childTnLst>
                              <p:par>
                                <p:cTn id="7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800"/>
                            </p:stCondLst>
                            <p:childTnLst>
                              <p:par>
                                <p:cTn id="7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300"/>
                            </p:stCondLst>
                            <p:childTnLst>
                              <p:par>
                                <p:cTn id="8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6650"/>
                            </p:stCondLst>
                            <p:childTnLst>
                              <p:par>
                                <p:cTn id="9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38" y="63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3"/>
                </a:solidFill>
              </a:rPr>
              <a:t>Расчет оплаты воды. </a:t>
            </a:r>
            <a:endParaRPr lang="ru-RU">
              <a:solidFill>
                <a:schemeClr val="accent3"/>
              </a:solidFill>
            </a:endParaRPr>
          </a:p>
        </p:txBody>
      </p:sp>
      <p:pic>
        <p:nvPicPr>
          <p:cNvPr id="20482" name="Picture 2" descr="http://www.21.by/pub/news/2011/11/13215142921919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825" y="1052513"/>
            <a:ext cx="3671888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250825" y="1268413"/>
            <a:ext cx="45720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1400" b="0">
                <a:solidFill>
                  <a:schemeClr val="tx1"/>
                </a:solidFill>
                <a:latin typeface="Arial" charset="0"/>
              </a:rPr>
              <a:t>Введенная в Белоруссии с 1 октября нынешнего года дифференцированная плата за услуги водоснабжения и водоотведения (канализации) направлена прежде всего на экономное использование воды, Нормы в 140 литров на человека в сутки, которая будет оплачиваться по льготному тарифу, вполне достаточно, чтобы при соблюдении элементарных правил экономии чувствовать себя комфортно. Норму 140 литров в сутки, или 4,2 кубометра в месяц при тарифе </a:t>
            </a:r>
            <a:r>
              <a:rPr lang="ru-RU" sz="1400">
                <a:solidFill>
                  <a:schemeClr val="tx1"/>
                </a:solidFill>
                <a:latin typeface="Arial" charset="0"/>
              </a:rPr>
              <a:t>890 руб. за куб</a:t>
            </a:r>
            <a:r>
              <a:rPr lang="ru-RU" sz="1400" b="0">
                <a:solidFill>
                  <a:schemeClr val="tx1"/>
                </a:solidFill>
                <a:latin typeface="Arial" charset="0"/>
              </a:rPr>
              <a:t>. придется заплатить всего 4891 рубль: из них </a:t>
            </a:r>
            <a:r>
              <a:rPr lang="ru-RU" sz="1400">
                <a:solidFill>
                  <a:schemeClr val="tx1"/>
                </a:solidFill>
                <a:latin typeface="Arial" charset="0"/>
              </a:rPr>
              <a:t>3610 рублей за водоснабжение</a:t>
            </a:r>
            <a:r>
              <a:rPr lang="ru-RU" sz="1400" b="0">
                <a:solidFill>
                  <a:schemeClr val="tx1"/>
                </a:solidFill>
                <a:latin typeface="Arial" charset="0"/>
              </a:rPr>
              <a:t> и </a:t>
            </a:r>
            <a:r>
              <a:rPr lang="ru-RU" sz="1400">
                <a:solidFill>
                  <a:schemeClr val="tx1"/>
                </a:solidFill>
                <a:latin typeface="Arial" charset="0"/>
              </a:rPr>
              <a:t>1281 рубль за канализацию</a:t>
            </a:r>
            <a:r>
              <a:rPr lang="ru-RU" sz="1400" b="0">
                <a:solidFill>
                  <a:schemeClr val="tx1"/>
                </a:solidFill>
                <a:latin typeface="Arial" charset="0"/>
              </a:rPr>
              <a:t>. А вот для «</a:t>
            </a:r>
            <a:r>
              <a:rPr lang="ru-RU" sz="1400">
                <a:solidFill>
                  <a:schemeClr val="tx1"/>
                </a:solidFill>
                <a:latin typeface="Arial" charset="0"/>
              </a:rPr>
              <a:t>Гродноводоканала</a:t>
            </a:r>
            <a:r>
              <a:rPr lang="ru-RU" sz="1400" b="0">
                <a:solidFill>
                  <a:schemeClr val="tx1"/>
                </a:solidFill>
                <a:latin typeface="Arial" charset="0"/>
              </a:rPr>
              <a:t>» каждый кубометр поданной в квартиру воды вместе с затратами на ее последующую очистку стоит почти </a:t>
            </a:r>
            <a:r>
              <a:rPr lang="ru-RU" sz="1400">
                <a:solidFill>
                  <a:schemeClr val="tx1"/>
                </a:solidFill>
                <a:latin typeface="Arial" charset="0"/>
              </a:rPr>
              <a:t>2546 рублей</a:t>
            </a:r>
            <a:r>
              <a:rPr lang="ru-RU" sz="1400" b="0">
                <a:solidFill>
                  <a:schemeClr val="tx1"/>
                </a:solidFill>
                <a:latin typeface="Arial" charset="0"/>
              </a:rPr>
              <a:t>. Именно по такой цене придется платить потребителям за воду, использованную сверх установленного норматива в 4,2 куб. м в месяц на человека.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619250" y="6340475"/>
            <a:ext cx="7002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1400" b="0">
                <a:solidFill>
                  <a:schemeClr val="tx1"/>
                </a:solidFill>
                <a:latin typeface="Arial" charset="0"/>
              </a:rPr>
              <a:t>Нас в квартире проживает 5 человек, значит по льготной цене мы в месяц можем</a:t>
            </a:r>
            <a:br>
              <a:rPr lang="ru-RU" sz="1400" b="0">
                <a:solidFill>
                  <a:schemeClr val="tx1"/>
                </a:solidFill>
                <a:latin typeface="Arial" charset="0"/>
              </a:rPr>
            </a:br>
            <a:r>
              <a:rPr lang="ru-RU" sz="1400" b="0">
                <a:solidFill>
                  <a:schemeClr val="tx1"/>
                </a:solidFill>
                <a:latin typeface="Arial" charset="0"/>
              </a:rPr>
              <a:t>использовать 4,2х5=21 куб. воды. Проследить за этим нам помогают счетчики</a:t>
            </a:r>
          </a:p>
        </p:txBody>
      </p:sp>
      <p:pic>
        <p:nvPicPr>
          <p:cNvPr id="20486" name="Picture 6" descr="clean-drinking-water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562600"/>
            <a:ext cx="1295400" cy="1295400"/>
          </a:xfrm>
          <a:prstGeom prst="rect">
            <a:avLst/>
          </a:prstGeom>
          <a:noFill/>
        </p:spPr>
      </p:pic>
      <p:pic>
        <p:nvPicPr>
          <p:cNvPr id="20487" name="Picture 7" descr="вода-из-кран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27313" y="5373688"/>
            <a:ext cx="1301750" cy="1041400"/>
          </a:xfrm>
          <a:prstGeom prst="rect">
            <a:avLst/>
          </a:prstGeom>
          <a:noFill/>
        </p:spPr>
      </p:pic>
      <p:pic>
        <p:nvPicPr>
          <p:cNvPr id="20488" name="Picture 8" descr="voda-klyuch-zdorovya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27763" y="3716338"/>
            <a:ext cx="2771775" cy="2528887"/>
          </a:xfrm>
          <a:prstGeom prst="rect">
            <a:avLst/>
          </a:prstGeom>
          <a:noFill/>
        </p:spPr>
      </p:pic>
      <p:pic>
        <p:nvPicPr>
          <p:cNvPr id="20489" name="Picture 9" descr="shower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47813" y="5373688"/>
            <a:ext cx="868362" cy="1008062"/>
          </a:xfrm>
          <a:prstGeom prst="rect">
            <a:avLst/>
          </a:prstGeom>
          <a:noFill/>
        </p:spPr>
      </p:pic>
      <p:pic>
        <p:nvPicPr>
          <p:cNvPr id="20492" name="Picture 12" descr="glass-of-water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850" y="188913"/>
            <a:ext cx="1217613" cy="1090612"/>
          </a:xfrm>
          <a:prstGeom prst="rect">
            <a:avLst/>
          </a:prstGeom>
          <a:noFill/>
        </p:spPr>
      </p:pic>
      <p:pic>
        <p:nvPicPr>
          <p:cNvPr id="20493" name="Picture 13" descr="f321580392c1f287226a5efc9459a2a6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995738" y="5373688"/>
            <a:ext cx="1622425" cy="1019175"/>
          </a:xfrm>
          <a:prstGeom prst="rect">
            <a:avLst/>
          </a:prstGeom>
          <a:noFill/>
        </p:spPr>
      </p:pic>
      <p:pic>
        <p:nvPicPr>
          <p:cNvPr id="20496" name="Picture 16" descr="voda-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787900" y="3716338"/>
            <a:ext cx="1344613" cy="14398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48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98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980"/>
                            </p:stCondLst>
                            <p:childTnLst>
                              <p:par>
                                <p:cTn id="5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6140"/>
                            </p:stCondLst>
                            <p:childTnLst>
                              <p:par>
                                <p:cTn id="6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Picture 11" descr="CompV06_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51950" y="5157788"/>
            <a:ext cx="1611313" cy="1154112"/>
          </a:xfrm>
          <a:prstGeom prst="rect">
            <a:avLst/>
          </a:prstGeom>
          <a:noFill/>
        </p:spPr>
      </p:pic>
      <p:pic>
        <p:nvPicPr>
          <p:cNvPr id="21516" name="Picture 12" descr="CompV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0" y="1700213"/>
            <a:ext cx="1897063" cy="1587500"/>
          </a:xfrm>
          <a:prstGeom prst="rect">
            <a:avLst/>
          </a:prstGeom>
          <a:noFill/>
        </p:spPr>
      </p:pic>
      <p:pic>
        <p:nvPicPr>
          <p:cNvPr id="21514" name="Picture 10" descr="HYDROCLIM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6858000"/>
            <a:ext cx="1300162" cy="1300163"/>
          </a:xfrm>
          <a:prstGeom prst="rect">
            <a:avLst/>
          </a:prstGeom>
          <a:noFill/>
        </p:spPr>
      </p:pic>
      <p:pic>
        <p:nvPicPr>
          <p:cNvPr id="21513" name="Picture 9" descr="HYDROCA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677988" y="3716338"/>
            <a:ext cx="1677988" cy="1677987"/>
          </a:xfrm>
          <a:prstGeom prst="rect">
            <a:avLst/>
          </a:prstGeom>
          <a:noFill/>
        </p:spPr>
      </p:pic>
      <p:pic>
        <p:nvPicPr>
          <p:cNvPr id="21510" name="Picture 6" descr="CompactIV_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-1620838" y="908050"/>
            <a:ext cx="1428750" cy="17049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63" y="201613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3"/>
                </a:solidFill>
              </a:rPr>
              <a:t>Индивидуальные счетчики тепловой энергии</a:t>
            </a:r>
            <a:endParaRPr lang="ru-RU">
              <a:solidFill>
                <a:schemeClr val="accent3"/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179388" y="1268413"/>
            <a:ext cx="8713787" cy="47577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600" b="1" i="1" smtClean="0"/>
              <a:t>    </a:t>
            </a:r>
            <a:r>
              <a:rPr lang="ru-RU" sz="3600" b="1" i="1" smtClean="0"/>
              <a:t>- это такой прибор, который прикрепляется к отопительной трубе  и реально считает потребляемое тепло. Установка в квартирах и  домах индивидуальных счетных приборов, в  том числе и тепловых, позволяет уменьшить коммунальные платежи порой до 35 процентов  от заданных  нормативов.</a:t>
            </a:r>
          </a:p>
        </p:txBody>
      </p:sp>
      <p:sp>
        <p:nvSpPr>
          <p:cNvPr id="21517" name="Прямоугольник 3"/>
          <p:cNvSpPr>
            <a:spLocks noChangeArrowheads="1"/>
          </p:cNvSpPr>
          <p:nvPr/>
        </p:nvSpPr>
        <p:spPr bwMode="auto">
          <a:xfrm>
            <a:off x="0" y="1628775"/>
            <a:ext cx="91440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i="1">
                <a:solidFill>
                  <a:schemeClr val="tx1"/>
                </a:solidFill>
                <a:latin typeface="Arial" charset="0"/>
              </a:rPr>
              <a:t>Применение индивидуальных счетчиков  дает возможность не только учитывать реальное  тепло, но при этом  и регулировать поступление  его в помещение. Эту операцию  можно осуществлять или автоматически, то есть при помощи электронных систем и контрольных приборов, или вручную через пульт диспетчера. Использование подобных систем позволяет потреблять как раз такое количество  тепла, какое нужно для комфортного проживания.</a:t>
            </a:r>
          </a:p>
        </p:txBody>
      </p:sp>
    </p:spTree>
  </p:cSld>
  <p:clrMapOvr>
    <a:masterClrMapping/>
  </p:clrMapOvr>
  <p:transition spd="slow" advClick="0" advTm="30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6 -0.00023 L -0.97379 -0.000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300"/>
                            </p:stCondLst>
                            <p:childTnLst>
                              <p:par>
                                <p:cTn id="2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24329 L 0.26441 0.01019 C 0.31979 -0.04259 0.40208 -0.07176 0.48837 -0.07176 C 0.5868 -0.07176 0.66545 -0.04259 0.72083 0.01019 L 0.98507 0.24329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300"/>
                            </p:stCondLst>
                            <p:childTnLst>
                              <p:par>
                                <p:cTn id="24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11111E-6 C -0.00018 0.04676 -0.10434 0.08264 -0.23091 0.08264 C -0.36146 0.08264 -0.46545 0.04676 -0.46545 -1.11111E-6 C -0.46545 -0.04676 -0.56945 -0.08264 -0.7 -0.08264 C -0.82657 -0.08264 -0.93056 -0.04676 -0.93056 -1.11111E-6 " pathEditMode="relative" rAng="0" ptsTypes="fffff">
                                      <p:cBhvr>
                                        <p:cTn id="25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300"/>
                            </p:stCondLst>
                            <p:childTnLst>
                              <p:par>
                                <p:cTn id="27" presetID="3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9098 0.16042 C 0.89098 0.16134 0.84098 0.02732 0.84098 0.02778 C 0.79115 -0.08194 0.7125 -0.125 0.59827 -0.125 C 0.54028 -0.125 0.48698 -0.10833 0.44532 -0.08194 C 0.41632 -0.06319 0.38177 -0.05347 0.34375 -0.05347 C 0.27049 -0.05347 0.20886 -0.09005 0.18542 -0.14306 C 0.18542 -0.14259 0.15851 -0.20602 0.15851 -0.20579 C 0.15851 -0.20602 0.21164 -0.07222 0.21164 -0.0713 C 0.26129 0.03495 0.34028 0.07847 0.45157 0.07847 C 0.51042 0.07847 0.5665 0.06181 0.61007 0.03287 C 0.63629 0.01667 0.67153 0.00625 0.70695 0.00625 C 0.78021 0.00625 0.84098 0.04306 0.86441 0.0963 C 0.86441 0.09676 0.89098 0.16042 0.89098 0.16134 Z " pathEditMode="relative" rAng="0" ptsTypes="fffffffffffff">
                                      <p:cBhvr>
                                        <p:cTn id="2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allAtOnce"/>
      <p:bldP spid="215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4">
  <a:themeElements>
    <a:clrScheme name="Lantern">
      <a:dk1>
        <a:sysClr val="windowText" lastClr="000000"/>
      </a:dk1>
      <a:lt1>
        <a:sysClr val="window" lastClr="F4F4F4"/>
      </a:lt1>
      <a:dk2>
        <a:srgbClr val="430000"/>
      </a:dk2>
      <a:lt2>
        <a:srgbClr val="FFE8E8"/>
      </a:lt2>
      <a:accent1>
        <a:srgbClr val="E91201"/>
      </a:accent1>
      <a:accent2>
        <a:srgbClr val="FF6262"/>
      </a:accent2>
      <a:accent3>
        <a:srgbClr val="FF8000"/>
      </a:accent3>
      <a:accent4>
        <a:srgbClr val="EEA451"/>
      </a:accent4>
      <a:accent5>
        <a:srgbClr val="EA44C9"/>
      </a:accent5>
      <a:accent6>
        <a:srgbClr val="D21578"/>
      </a:accent6>
      <a:hlink>
        <a:srgbClr val="00B5CE"/>
      </a:hlink>
      <a:folHlink>
        <a:srgbClr val="E17100"/>
      </a:folHlink>
    </a:clrScheme>
    <a:fontScheme name="Lantern">
      <a:majorFont>
        <a:latin typeface="Tw Cen MT"/>
        <a:ea typeface=""/>
        <a:cs typeface=""/>
        <a:font script="Cyrl" typeface="Tahoma"/>
        <a:font script="Grek" typeface="Tahoma"/>
        <a:font script="Jpan" typeface="HG丸ｺﾞｼｯｸM-PRO"/>
        <a:font script="Hang" typeface="HY엽서L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丸ｺﾞｼｯｸM-PRO"/>
        <a:font script="Hang" typeface="맑은 고딕"/>
        <a:font script="Hans" typeface="幼圆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nter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"/>
              </a:schemeClr>
            </a:gs>
            <a:gs pos="10000">
              <a:schemeClr val="phClr">
                <a:tint val="30000"/>
                <a:shade val="100000"/>
                <a:hueMod val="100000"/>
                <a:satMod val="100000"/>
              </a:schemeClr>
            </a:gs>
            <a:gs pos="3000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90000"/>
                <a:shade val="100000"/>
                <a:hueMod val="100000"/>
                <a:satMod val="100000"/>
              </a:schemeClr>
            </a:gs>
            <a:gs pos="10000">
              <a:schemeClr val="phClr">
                <a:tint val="90000"/>
                <a:shade val="80000"/>
                <a:hueMod val="100000"/>
                <a:satMod val="100000"/>
              </a:schemeClr>
            </a:gs>
            <a:gs pos="3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2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/>
            <a:lightRig rig="chilly" dir="tl">
              <a:rot lat="0" lon="0" rev="2700000"/>
            </a:lightRig>
          </a:scene3d>
          <a:sp3d prstMaterial="matte">
            <a:bevelT/>
            <a:contourClr>
              <a:schemeClr val="bg2">
                <a:tint val="1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/>
            <a:lightRig rig="twoPt" dir="t">
              <a:rot lat="0" lon="0" rev="8100000"/>
            </a:lightRig>
          </a:scene3d>
          <a:sp3d prstMaterial="matte">
            <a:bevelT/>
            <a:bevelB w="0" h="0"/>
            <a:extrusionClr>
              <a:schemeClr val="bg1"/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  <a:lum val="90000"/>
              </a:schemeClr>
            </a:gs>
            <a:gs pos="5000">
              <a:schemeClr val="phClr">
                <a:tint val="100000"/>
                <a:shade val="100000"/>
                <a:hueMod val="100000"/>
                <a:satMod val="100000"/>
                <a:lum val="80000"/>
              </a:schemeClr>
            </a:gs>
            <a:gs pos="10000">
              <a:schemeClr val="phClr">
                <a:tint val="100000"/>
                <a:shade val="100000"/>
                <a:hueMod val="100000"/>
                <a:satMod val="100000"/>
                <a:lum val="8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100000"/>
                <a:hueMod val="100000"/>
                <a:satMod val="70000"/>
              </a:schemeClr>
              <a:srgbClr val="F07800">
                <a:alpha val="77647"/>
              </a:srgb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100000"/>
                <a:hueMod val="100000"/>
                <a:satMod val="70000"/>
              </a:schemeClr>
              <a:srgbClr val="F07800">
                <a:alpha val="77647"/>
              </a:srgb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ntern">
    <a:dk1>
      <a:sysClr val="windowText" lastClr="000000"/>
    </a:dk1>
    <a:lt1>
      <a:sysClr val="window" lastClr="F4F4F4"/>
    </a:lt1>
    <a:dk2>
      <a:srgbClr val="430000"/>
    </a:dk2>
    <a:lt2>
      <a:srgbClr val="FFE8E8"/>
    </a:lt2>
    <a:accent1>
      <a:srgbClr val="E91201"/>
    </a:accent1>
    <a:accent2>
      <a:srgbClr val="FF6262"/>
    </a:accent2>
    <a:accent3>
      <a:srgbClr val="FF8000"/>
    </a:accent3>
    <a:accent4>
      <a:srgbClr val="EEA451"/>
    </a:accent4>
    <a:accent5>
      <a:srgbClr val="EA44C9"/>
    </a:accent5>
    <a:accent6>
      <a:srgbClr val="D21578"/>
    </a:accent6>
    <a:hlink>
      <a:srgbClr val="00B5CE"/>
    </a:hlink>
    <a:folHlink>
      <a:srgbClr val="E17100"/>
    </a:folHlink>
  </a:clrScheme>
</a:themeOverride>
</file>

<file path=ppt/theme/themeOverride2.xml><?xml version="1.0" encoding="utf-8"?>
<a:themeOverride xmlns:a="http://schemas.openxmlformats.org/drawingml/2006/main">
  <a:clrScheme name="Lantern">
    <a:dk1>
      <a:sysClr val="windowText" lastClr="000000"/>
    </a:dk1>
    <a:lt1>
      <a:sysClr val="window" lastClr="F4F4F4"/>
    </a:lt1>
    <a:dk2>
      <a:srgbClr val="430000"/>
    </a:dk2>
    <a:lt2>
      <a:srgbClr val="FFE8E8"/>
    </a:lt2>
    <a:accent1>
      <a:srgbClr val="E91201"/>
    </a:accent1>
    <a:accent2>
      <a:srgbClr val="FF6262"/>
    </a:accent2>
    <a:accent3>
      <a:srgbClr val="FF8000"/>
    </a:accent3>
    <a:accent4>
      <a:srgbClr val="EEA451"/>
    </a:accent4>
    <a:accent5>
      <a:srgbClr val="EA44C9"/>
    </a:accent5>
    <a:accent6>
      <a:srgbClr val="D21578"/>
    </a:accent6>
    <a:hlink>
      <a:srgbClr val="00B5CE"/>
    </a:hlink>
    <a:folHlink>
      <a:srgbClr val="E171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Тема14</Template>
  <TotalTime>3311</TotalTime>
  <Words>869</Words>
  <Application>Microsoft Office PowerPoint</Application>
  <PresentationFormat>Экран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Тема14</vt:lpstr>
      <vt:lpstr>Наша экономичная квартира.</vt:lpstr>
      <vt:lpstr>Презентация PowerPoint</vt:lpstr>
      <vt:lpstr>Экономить затраты на воду, тепло, газ с помощью счетчиков </vt:lpstr>
      <vt:lpstr>Счетчики холодной и горячей воды</vt:lpstr>
      <vt:lpstr>Как сэкономить на воде? </vt:lpstr>
      <vt:lpstr>Презентация PowerPoint</vt:lpstr>
      <vt:lpstr>Полезно знать</vt:lpstr>
      <vt:lpstr>Расчет оплаты воды. </vt:lpstr>
      <vt:lpstr>Индивидуальные счетчики тепловой энергии</vt:lpstr>
      <vt:lpstr>Презентация PowerPoint</vt:lpstr>
      <vt:lpstr>Презентация PowerPoint</vt:lpstr>
      <vt:lpstr>Электричество тарифы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Стеклопакеты.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экономичная квартира.</dc:title>
  <dc:creator>Primus</dc:creator>
  <cp:lastModifiedBy>Primus2011</cp:lastModifiedBy>
  <cp:revision>55</cp:revision>
  <dcterms:created xsi:type="dcterms:W3CDTF">2011-11-12T15:56:29Z</dcterms:created>
  <dcterms:modified xsi:type="dcterms:W3CDTF">2012-01-03T15:41:26Z</dcterms:modified>
</cp:coreProperties>
</file>