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56" r:id="rId3"/>
    <p:sldMasterId id="2147483768" r:id="rId4"/>
  </p:sldMasterIdLst>
  <p:sldIdLst>
    <p:sldId id="263" r:id="rId5"/>
    <p:sldId id="260" r:id="rId6"/>
    <p:sldId id="256" r:id="rId7"/>
    <p:sldId id="257" r:id="rId8"/>
    <p:sldId id="258" r:id="rId9"/>
    <p:sldId id="259" r:id="rId10"/>
    <p:sldId id="261" r:id="rId11"/>
    <p:sldId id="265" r:id="rId12"/>
    <p:sldId id="266" r:id="rId13"/>
    <p:sldId id="262" r:id="rId14"/>
    <p:sldId id="264" r:id="rId15"/>
    <p:sldId id="268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6503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676" y="1268760"/>
            <a:ext cx="6229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AlbionicTitulBrk" pitchFamily="34" charset="-52"/>
              </a:rPr>
              <a:t>Энергосбережение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a_AlbionicTitulBrk" pitchFamily="34" charset="-52"/>
              </a:rPr>
              <a:t>В быту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a_AlbionicTitulBrk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293096"/>
            <a:ext cx="4720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Подготовили: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учащиеся  кружка «Информатика»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ГУДО «Областной центр творчества»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Максименко А. 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Шпаков Н.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7879279_vykluch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1944216" cy="2519806"/>
          </a:xfrm>
        </p:spPr>
      </p:pic>
      <p:pic>
        <p:nvPicPr>
          <p:cNvPr id="14341" name="Picture 5" descr="C:\Documents and Settings\Admin\Рабочий стол\20110209-114025-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610200" cy="2664296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437112"/>
            <a:ext cx="3312368" cy="218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 descr="C:\Documents and Settings\Admin\Рабочий стол\140129-elekrochainik-scarlett-sc-1028-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996952"/>
            <a:ext cx="1805574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7" y="62068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Никогда не оставляй  то,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чем не пользуешься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 данный момент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35730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 оставляйте приборы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в режиме ожидания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induction-coo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1849779" cy="135403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dlj_uche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1836712" cy="183671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05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08920"/>
            <a:ext cx="1529068" cy="163828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pe1202d1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48680"/>
            <a:ext cx="1714159" cy="208823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2016224" cy="201622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3284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правильно пользуйтесь электроприборами: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12474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холодильник ставьте в самое прохладное место кухни;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206084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стиральных машинах  старайтесь правильно подбирать программу стирки;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306896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очищайте вовремя пылесос;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4720" y="4005064"/>
            <a:ext cx="694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компьютер правильно настраивайте для работы (регулируйте яркость монитора, используйте «спящий режим»);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551723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подбирайте  посуду подходящего размера для электроплит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04864"/>
            <a:ext cx="7427168" cy="1036712"/>
          </a:xfrm>
        </p:spPr>
        <p:txBody>
          <a:bodyPr>
            <a:normAutofit fontScale="77500" lnSpcReduction="20000"/>
          </a:bodyPr>
          <a:lstStyle/>
          <a:p>
            <a:pPr marL="90488" indent="269875" algn="ctr">
              <a:buNone/>
            </a:pPr>
            <a:r>
              <a:rPr lang="ru-RU" i="1" dirty="0" smtClean="0">
                <a:solidFill>
                  <a:srgbClr val="00B050"/>
                </a:solidFill>
                <a:latin typeface="a_AlbionicTitulBrk" pitchFamily="34" charset="-52"/>
              </a:rPr>
              <a:t>Надеемся, наши советы помогут сберечь не только энергию, но и ваши деньги</a:t>
            </a:r>
            <a:endParaRPr lang="ru-RU" i="1" dirty="0">
              <a:solidFill>
                <a:srgbClr val="00B050"/>
              </a:solidFill>
              <a:latin typeface="a_AlbionicTitulBrk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8691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04864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Водосбережение</a:t>
            </a:r>
            <a:endParaRPr lang="ru-RU" sz="6600" b="1" i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-2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3997" y="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18864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Расход воды в среднем на человека в сутки  </a:t>
            </a: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39165_f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158"/>
            <a:ext cx="2714612" cy="2124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980728"/>
            <a:ext cx="486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Cambria" pitchFamily="18" charset="0"/>
              </a:rPr>
              <a:t>Не допускайте течи в кранах</a:t>
            </a:r>
            <a:endParaRPr lang="ru-RU" sz="2800" dirty="0">
              <a:solidFill>
                <a:srgbClr val="800000"/>
              </a:solidFill>
              <a:latin typeface="Cambria" pitchFamily="18" charset="0"/>
            </a:endParaRPr>
          </a:p>
        </p:txBody>
      </p:sp>
      <p:pic>
        <p:nvPicPr>
          <p:cNvPr id="12" name="Рисунок 11" descr="2694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643182"/>
            <a:ext cx="3786182" cy="19107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348880"/>
            <a:ext cx="5286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488"/>
            <a:r>
              <a:rPr lang="ru-RU" sz="2800" dirty="0" smtClean="0">
                <a:solidFill>
                  <a:srgbClr val="800000"/>
                </a:solidFill>
                <a:latin typeface="Cambria" pitchFamily="18" charset="0"/>
              </a:rPr>
              <a:t>Во время мытья посуды, мытья рук, или чистки зубов не обязательно, оставлять кран постоянно открытым</a:t>
            </a:r>
            <a:endParaRPr lang="ru-RU" sz="2800" dirty="0">
              <a:solidFill>
                <a:srgbClr val="800000"/>
              </a:solidFill>
              <a:latin typeface="Cambria" pitchFamily="18" charset="0"/>
            </a:endParaRPr>
          </a:p>
        </p:txBody>
      </p:sp>
      <p:pic>
        <p:nvPicPr>
          <p:cNvPr id="14" name="Рисунок 13" descr="ldw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232"/>
            <a:ext cx="1928826" cy="25717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07904" y="4941168"/>
            <a:ext cx="4811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Cambria" pitchFamily="18" charset="0"/>
              </a:rPr>
              <a:t>Лучше всего устанавливать  водосберегающие краны</a:t>
            </a:r>
            <a:endParaRPr lang="ru-RU" sz="2800" dirty="0">
              <a:solidFill>
                <a:srgbClr val="8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do-trevi-39198-01-50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429156" cy="3045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3645024"/>
            <a:ext cx="3888432" cy="1872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ctr"/>
            <a:r>
              <a:rPr lang="ru-RU" sz="2800" dirty="0" smtClean="0">
                <a:solidFill>
                  <a:srgbClr val="800000"/>
                </a:solidFill>
                <a:latin typeface="Cambria" pitchFamily="18" charset="0"/>
              </a:rPr>
              <a:t>Унитазы с таким распределением воды</a:t>
            </a:r>
          </a:p>
          <a:p>
            <a:pPr indent="269875" algn="ctr"/>
            <a:r>
              <a:rPr lang="ru-RU" sz="2800" dirty="0" smtClean="0">
                <a:solidFill>
                  <a:srgbClr val="800000"/>
                </a:solidFill>
                <a:latin typeface="Cambria" pitchFamily="18" charset="0"/>
              </a:rPr>
              <a:t>Помогают  в 3-4 раза экономить воду</a:t>
            </a:r>
            <a:endParaRPr lang="ru-RU" sz="2800" dirty="0">
              <a:solidFill>
                <a:srgbClr val="8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57554" cy="2428868"/>
          </a:xfrm>
        </p:spPr>
      </p:pic>
      <p:sp>
        <p:nvSpPr>
          <p:cNvPr id="12" name="TextBox 11"/>
          <p:cNvSpPr txBox="1"/>
          <p:nvPr/>
        </p:nvSpPr>
        <p:spPr>
          <a:xfrm>
            <a:off x="3563888" y="908721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ru-RU" sz="2400" dirty="0" smtClean="0">
                <a:solidFill>
                  <a:srgbClr val="800000"/>
                </a:solidFill>
                <a:latin typeface="Cambria" pitchFamily="18" charset="0"/>
              </a:rPr>
              <a:t>Старайтесь заполнять барабан</a:t>
            </a:r>
          </a:p>
          <a:p>
            <a:pPr indent="269875"/>
            <a:r>
              <a:rPr lang="ru-RU" sz="2400" dirty="0" smtClean="0">
                <a:solidFill>
                  <a:srgbClr val="800000"/>
                </a:solidFill>
                <a:latin typeface="Cambria" pitchFamily="18" charset="0"/>
              </a:rPr>
              <a:t>полностью</a:t>
            </a:r>
            <a:endParaRPr lang="ru-RU" sz="2400" dirty="0">
              <a:solidFill>
                <a:srgbClr val="800000"/>
              </a:solidFill>
              <a:latin typeface="Cambria" pitchFamily="18" charset="0"/>
            </a:endParaRPr>
          </a:p>
        </p:txBody>
      </p:sp>
      <p:pic>
        <p:nvPicPr>
          <p:cNvPr id="16" name="Рисунок 15" descr="31830825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3143240" cy="23574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9632" y="249289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Cambria" pitchFamily="18" charset="0"/>
              </a:rPr>
              <a:t>Не  запускайте пустой барабан без крайней необходимости</a:t>
            </a:r>
            <a:endParaRPr lang="ru-RU" sz="2400" dirty="0">
              <a:solidFill>
                <a:srgbClr val="800000"/>
              </a:solidFill>
              <a:latin typeface="Cambria" pitchFamily="18" charset="0"/>
            </a:endParaRPr>
          </a:p>
        </p:txBody>
      </p:sp>
      <p:pic>
        <p:nvPicPr>
          <p:cNvPr id="6" name="Рисунок 5" descr="475033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4144"/>
            <a:ext cx="2778795" cy="342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7554" y="4929199"/>
            <a:ext cx="481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/>
            <a:r>
              <a:rPr lang="ru-RU" sz="2400" dirty="0" smtClean="0">
                <a:solidFill>
                  <a:srgbClr val="800000"/>
                </a:solidFill>
                <a:latin typeface="Cambria" pitchFamily="18" charset="0"/>
              </a:rPr>
              <a:t>Не нужно   при  каждой стирке  включать доп. режимы как полоскание, доп. отжим и т.д.</a:t>
            </a:r>
            <a:endParaRPr lang="ru-RU" sz="2400" dirty="0">
              <a:solidFill>
                <a:srgbClr val="8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132856"/>
            <a:ext cx="77620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Энергосбережение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6000" y="7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992984" y="509771"/>
            <a:ext cx="4451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В доме  лучше устанавливать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энергосберегающую технику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04048" y="1628800"/>
            <a:ext cx="3589000" cy="2939788"/>
            <a:chOff x="251520" y="3356992"/>
            <a:chExt cx="3589000" cy="2939788"/>
          </a:xfrm>
        </p:grpSpPr>
        <p:pic>
          <p:nvPicPr>
            <p:cNvPr id="6" name="Рисунок 5" descr="lamp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3356992"/>
              <a:ext cx="1500166" cy="1537360"/>
            </a:xfrm>
            <a:prstGeom prst="rect">
              <a:avLst/>
            </a:prstGeom>
          </p:spPr>
        </p:pic>
        <p:pic>
          <p:nvPicPr>
            <p:cNvPr id="7" name="Рисунок 6" descr="imкенпкпages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4725144"/>
              <a:ext cx="1785950" cy="1571636"/>
            </a:xfrm>
            <a:prstGeom prst="rect">
              <a:avLst/>
            </a:prstGeom>
          </p:spPr>
        </p:pic>
        <p:pic>
          <p:nvPicPr>
            <p:cNvPr id="8" name="Рисунок 7" descr="imкages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3501008"/>
              <a:ext cx="1428760" cy="1301084"/>
            </a:xfrm>
            <a:prstGeom prst="rect">
              <a:avLst/>
            </a:prstGeom>
          </p:spPr>
        </p:pic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 cstate="print"/>
          <a:srcRect r="34359" b="24934"/>
          <a:stretch>
            <a:fillRect/>
          </a:stretch>
        </p:blipFill>
        <p:spPr bwMode="auto">
          <a:xfrm>
            <a:off x="323528" y="1340768"/>
            <a:ext cx="2300008" cy="264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Admin\Рабочий стол\2(2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420888"/>
            <a:ext cx="2144355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328592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Используйте осветительные приборы разумно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22108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максимально используйте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естественное освещение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66124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правильно организовывайте освещение в доме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9157" name="Picture 5" descr="C:\Documents and Settings\Admin\Рабочий стол\s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770107" cy="3577580"/>
          </a:xfrm>
          <a:prstGeom prst="rect">
            <a:avLst/>
          </a:prstGeom>
          <a:noFill/>
        </p:spPr>
      </p:pic>
      <p:pic>
        <p:nvPicPr>
          <p:cNvPr id="49156" name="Picture 4" descr="C:\Documents and Settings\Admin\Рабочий стол\1283197684_natural_light_1.jpg"/>
          <p:cNvPicPr>
            <a:picLocks noChangeAspect="1" noChangeArrowheads="1"/>
          </p:cNvPicPr>
          <p:nvPr/>
        </p:nvPicPr>
        <p:blipFill>
          <a:blip r:embed="rId3" cstate="print"/>
          <a:srcRect b="6803"/>
          <a:stretch>
            <a:fillRect/>
          </a:stretch>
        </p:blipFill>
        <p:spPr bwMode="auto">
          <a:xfrm>
            <a:off x="4860032" y="1412776"/>
            <a:ext cx="4002319" cy="2664296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346</TotalTime>
  <Words>203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Литейная</vt:lpstr>
      <vt:lpstr>Поток</vt:lpstr>
      <vt:lpstr>Эркер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 доме  лучше устанавливать   энергосберегающую технику </vt:lpstr>
      <vt:lpstr>Используйте осветительные приборы разумно </vt:lpstr>
      <vt:lpstr>Слайд 10</vt:lpstr>
      <vt:lpstr>правильно пользуйтесь электроприборами: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51</cp:revision>
  <dcterms:modified xsi:type="dcterms:W3CDTF">2011-12-05T11:03:57Z</dcterms:modified>
</cp:coreProperties>
</file>